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5" r:id="rId1"/>
  </p:sldMasterIdLst>
  <p:notesMasterIdLst>
    <p:notesMasterId r:id="rId22"/>
  </p:notesMasterIdLst>
  <p:handoutMasterIdLst>
    <p:handoutMasterId r:id="rId23"/>
  </p:handoutMasterIdLst>
  <p:sldIdLst>
    <p:sldId id="329" r:id="rId2"/>
    <p:sldId id="431" r:id="rId3"/>
    <p:sldId id="388" r:id="rId4"/>
    <p:sldId id="389" r:id="rId5"/>
    <p:sldId id="399" r:id="rId6"/>
    <p:sldId id="400" r:id="rId7"/>
    <p:sldId id="432" r:id="rId8"/>
    <p:sldId id="417" r:id="rId9"/>
    <p:sldId id="401" r:id="rId10"/>
    <p:sldId id="402" r:id="rId11"/>
    <p:sldId id="428" r:id="rId12"/>
    <p:sldId id="403" r:id="rId13"/>
    <p:sldId id="413" r:id="rId14"/>
    <p:sldId id="406" r:id="rId15"/>
    <p:sldId id="404" r:id="rId16"/>
    <p:sldId id="421" r:id="rId17"/>
    <p:sldId id="420" r:id="rId18"/>
    <p:sldId id="423" r:id="rId19"/>
    <p:sldId id="407" r:id="rId20"/>
    <p:sldId id="433" r:id="rId21"/>
  </p:sldIdLst>
  <p:sldSz cx="9144000" cy="6858000" type="screen4x3"/>
  <p:notesSz cx="9601200" cy="7315200"/>
  <p:defaultTextStyle>
    <a:defPPr>
      <a:defRPr lang="en-US"/>
    </a:defPPr>
    <a:lvl1pPr algn="l" rtl="0" eaLnBrk="0" fontAlgn="base" hangingPunct="0">
      <a:spcBef>
        <a:spcPct val="0"/>
      </a:spcBef>
      <a:spcAft>
        <a:spcPct val="0"/>
      </a:spcAft>
      <a:defRPr sz="2000" kern="1200">
        <a:solidFill>
          <a:schemeClr val="tx1"/>
        </a:solidFill>
        <a:latin typeface="Arial" charset="0"/>
        <a:ea typeface="+mn-ea"/>
        <a:cs typeface="+mn-cs"/>
      </a:defRPr>
    </a:lvl1pPr>
    <a:lvl2pPr marL="457200" algn="l" rtl="0" eaLnBrk="0" fontAlgn="base" hangingPunct="0">
      <a:spcBef>
        <a:spcPct val="0"/>
      </a:spcBef>
      <a:spcAft>
        <a:spcPct val="0"/>
      </a:spcAft>
      <a:defRPr sz="2000" kern="1200">
        <a:solidFill>
          <a:schemeClr val="tx1"/>
        </a:solidFill>
        <a:latin typeface="Arial" charset="0"/>
        <a:ea typeface="+mn-ea"/>
        <a:cs typeface="+mn-cs"/>
      </a:defRPr>
    </a:lvl2pPr>
    <a:lvl3pPr marL="914400" algn="l" rtl="0" eaLnBrk="0" fontAlgn="base" hangingPunct="0">
      <a:spcBef>
        <a:spcPct val="0"/>
      </a:spcBef>
      <a:spcAft>
        <a:spcPct val="0"/>
      </a:spcAft>
      <a:defRPr sz="2000" kern="1200">
        <a:solidFill>
          <a:schemeClr val="tx1"/>
        </a:solidFill>
        <a:latin typeface="Arial" charset="0"/>
        <a:ea typeface="+mn-ea"/>
        <a:cs typeface="+mn-cs"/>
      </a:defRPr>
    </a:lvl3pPr>
    <a:lvl4pPr marL="1371600" algn="l" rtl="0" eaLnBrk="0" fontAlgn="base" hangingPunct="0">
      <a:spcBef>
        <a:spcPct val="0"/>
      </a:spcBef>
      <a:spcAft>
        <a:spcPct val="0"/>
      </a:spcAft>
      <a:defRPr sz="2000" kern="1200">
        <a:solidFill>
          <a:schemeClr val="tx1"/>
        </a:solidFill>
        <a:latin typeface="Arial" charset="0"/>
        <a:ea typeface="+mn-ea"/>
        <a:cs typeface="+mn-cs"/>
      </a:defRPr>
    </a:lvl4pPr>
    <a:lvl5pPr marL="1828800" algn="l" rtl="0" eaLnBrk="0" fontAlgn="base" hangingPunct="0">
      <a:spcBef>
        <a:spcPct val="0"/>
      </a:spcBef>
      <a:spcAft>
        <a:spcPct val="0"/>
      </a:spcAft>
      <a:defRPr sz="2000" kern="1200">
        <a:solidFill>
          <a:schemeClr val="tx1"/>
        </a:solidFill>
        <a:latin typeface="Arial" charset="0"/>
        <a:ea typeface="+mn-ea"/>
        <a:cs typeface="+mn-cs"/>
      </a:defRPr>
    </a:lvl5pPr>
    <a:lvl6pPr marL="2286000" algn="l" defTabSz="914400" rtl="0" eaLnBrk="1" latinLnBrk="0" hangingPunct="1">
      <a:defRPr sz="2000" kern="1200">
        <a:solidFill>
          <a:schemeClr val="tx1"/>
        </a:solidFill>
        <a:latin typeface="Arial" charset="0"/>
        <a:ea typeface="+mn-ea"/>
        <a:cs typeface="+mn-cs"/>
      </a:defRPr>
    </a:lvl6pPr>
    <a:lvl7pPr marL="2743200" algn="l" defTabSz="914400" rtl="0" eaLnBrk="1" latinLnBrk="0" hangingPunct="1">
      <a:defRPr sz="2000" kern="1200">
        <a:solidFill>
          <a:schemeClr val="tx1"/>
        </a:solidFill>
        <a:latin typeface="Arial" charset="0"/>
        <a:ea typeface="+mn-ea"/>
        <a:cs typeface="+mn-cs"/>
      </a:defRPr>
    </a:lvl7pPr>
    <a:lvl8pPr marL="3200400" algn="l" defTabSz="914400" rtl="0" eaLnBrk="1" latinLnBrk="0" hangingPunct="1">
      <a:defRPr sz="2000" kern="1200">
        <a:solidFill>
          <a:schemeClr val="tx1"/>
        </a:solidFill>
        <a:latin typeface="Arial" charset="0"/>
        <a:ea typeface="+mn-ea"/>
        <a:cs typeface="+mn-cs"/>
      </a:defRPr>
    </a:lvl8pPr>
    <a:lvl9pPr marL="3657600" algn="l" defTabSz="914400" rtl="0" eaLnBrk="1" latinLnBrk="0" hangingPunct="1">
      <a:defRPr sz="20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304">
          <p15:clr>
            <a:srgbClr val="A4A3A4"/>
          </p15:clr>
        </p15:guide>
        <p15:guide id="2" pos="302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E7F8FF"/>
    <a:srgbClr val="663300"/>
    <a:srgbClr val="99CCFF"/>
    <a:srgbClr val="FFCC99"/>
    <a:srgbClr val="8AD08C"/>
    <a:srgbClr val="FF9933"/>
    <a:srgbClr val="F79D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334" autoAdjust="0"/>
    <p:restoredTop sz="79361" autoAdjust="0"/>
  </p:normalViewPr>
  <p:slideViewPr>
    <p:cSldViewPr snapToGrid="0">
      <p:cViewPr varScale="1">
        <p:scale>
          <a:sx n="98" d="100"/>
          <a:sy n="98" d="100"/>
        </p:scale>
        <p:origin x="1424" y="192"/>
      </p:cViewPr>
      <p:guideLst>
        <p:guide orient="horz" pos="2160"/>
        <p:guide pos="2880"/>
      </p:guideLst>
    </p:cSldViewPr>
  </p:slideViewPr>
  <p:notesTextViewPr>
    <p:cViewPr>
      <p:scale>
        <a:sx n="100" d="100"/>
        <a:sy n="100" d="100"/>
      </p:scale>
      <p:origin x="0" y="0"/>
    </p:cViewPr>
  </p:notesTextViewPr>
  <p:notesViewPr>
    <p:cSldViewPr snapToGrid="0">
      <p:cViewPr varScale="1">
        <p:scale>
          <a:sx n="73" d="100"/>
          <a:sy n="73" d="100"/>
        </p:scale>
        <p:origin x="-534" y="-96"/>
      </p:cViewPr>
      <p:guideLst>
        <p:guide orient="horz" pos="2304"/>
        <p:guide pos="3024"/>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png"/></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506" name="Rectangle 2"/>
          <p:cNvSpPr>
            <a:spLocks noGrp="1" noChangeArrowheads="1"/>
          </p:cNvSpPr>
          <p:nvPr>
            <p:ph type="hdr" sz="quarter"/>
          </p:nvPr>
        </p:nvSpPr>
        <p:spPr bwMode="auto">
          <a:xfrm>
            <a:off x="458788" y="303213"/>
            <a:ext cx="8736012"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6643" tIns="48320" rIns="96643" bIns="48320" numCol="1" anchor="t" anchorCtr="0" compatLnSpc="1">
            <a:prstTxWarp prst="textNoShape">
              <a:avLst/>
            </a:prstTxWarp>
          </a:bodyPr>
          <a:lstStyle>
            <a:lvl1pPr defTabSz="968375">
              <a:defRPr sz="1400">
                <a:latin typeface="Times New Roman" charset="0"/>
              </a:defRPr>
            </a:lvl1pPr>
          </a:lstStyle>
          <a:p>
            <a:r>
              <a:rPr lang="en-US" altLang="en-US" smtClean="0"/>
              <a:t>IFSM300-Wk1-Ch1-7-Intro-IT</a:t>
            </a:r>
            <a:endParaRPr lang="en-US" altLang="en-US"/>
          </a:p>
        </p:txBody>
      </p:sp>
      <p:sp>
        <p:nvSpPr>
          <p:cNvPr id="21508" name="Rectangle 4"/>
          <p:cNvSpPr>
            <a:spLocks noGrp="1" noChangeArrowheads="1"/>
          </p:cNvSpPr>
          <p:nvPr>
            <p:ph type="ftr" sz="quarter" idx="2"/>
          </p:nvPr>
        </p:nvSpPr>
        <p:spPr bwMode="auto">
          <a:xfrm>
            <a:off x="381000" y="6629400"/>
            <a:ext cx="4160838"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6643" tIns="48320" rIns="96643" bIns="48320" numCol="1" anchor="b" anchorCtr="0" compatLnSpc="1">
            <a:prstTxWarp prst="textNoShape">
              <a:avLst/>
            </a:prstTxWarp>
          </a:bodyPr>
          <a:lstStyle>
            <a:lvl1pPr defTabSz="968375">
              <a:defRPr sz="1400">
                <a:latin typeface="Times New Roman" charset="0"/>
              </a:defRPr>
            </a:lvl1pPr>
          </a:lstStyle>
          <a:p>
            <a:r>
              <a:rPr lang="en-US" altLang="en-US" smtClean="0"/>
              <a:t>Copyright © 2018  R.M. Laurie</a:t>
            </a:r>
            <a:endParaRPr lang="en-US" altLang="en-US"/>
          </a:p>
        </p:txBody>
      </p:sp>
      <p:sp>
        <p:nvSpPr>
          <p:cNvPr id="21509" name="Rectangle 5"/>
          <p:cNvSpPr>
            <a:spLocks noGrp="1" noChangeArrowheads="1"/>
          </p:cNvSpPr>
          <p:nvPr>
            <p:ph type="sldNum" sz="quarter" idx="3"/>
          </p:nvPr>
        </p:nvSpPr>
        <p:spPr bwMode="auto">
          <a:xfrm>
            <a:off x="5106988" y="6629400"/>
            <a:ext cx="4156075"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6643" tIns="48320" rIns="96643" bIns="48320" numCol="1" anchor="b" anchorCtr="0" compatLnSpc="1">
            <a:prstTxWarp prst="textNoShape">
              <a:avLst/>
            </a:prstTxWarp>
          </a:bodyPr>
          <a:lstStyle>
            <a:lvl1pPr algn="r" defTabSz="968375">
              <a:defRPr sz="1400">
                <a:latin typeface="Times New Roman" charset="0"/>
              </a:defRPr>
            </a:lvl1pPr>
          </a:lstStyle>
          <a:p>
            <a:fld id="{B15D6AA3-C657-C64F-8C02-C631E97B60F8}" type="slidenum">
              <a:rPr lang="en-US" altLang="en-US"/>
              <a:pPr/>
              <a:t>‹#›</a:t>
            </a:fld>
            <a:endParaRPr lang="en-US" altLang="en-US"/>
          </a:p>
        </p:txBody>
      </p:sp>
    </p:spTree>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png>
</file>

<file path=ppt/media/image13.tiff>
</file>

<file path=ppt/media/image14.png>
</file>

<file path=ppt/media/image15.png>
</file>

<file path=ppt/media/image16.tiff>
</file>

<file path=ppt/media/image2.png>
</file>

<file path=ppt/media/image3.png>
</file>

<file path=ppt/media/image4.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4162425"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6643" tIns="48320" rIns="96643" bIns="48320" numCol="1" anchor="t" anchorCtr="0" compatLnSpc="1">
            <a:prstTxWarp prst="textNoShape">
              <a:avLst/>
            </a:prstTxWarp>
          </a:bodyPr>
          <a:lstStyle>
            <a:lvl1pPr defTabSz="968375">
              <a:defRPr sz="1400">
                <a:latin typeface="Times New Roman" charset="0"/>
              </a:defRPr>
            </a:lvl1pPr>
          </a:lstStyle>
          <a:p>
            <a:r>
              <a:rPr lang="en-US" altLang="en-US" smtClean="0"/>
              <a:t>IFSM300-Wk1-Ch1-7-Intro-IT</a:t>
            </a:r>
            <a:endParaRPr lang="en-US" altLang="en-US"/>
          </a:p>
        </p:txBody>
      </p:sp>
      <p:sp>
        <p:nvSpPr>
          <p:cNvPr id="5123" name="Rectangle 3"/>
          <p:cNvSpPr>
            <a:spLocks noGrp="1" noChangeArrowheads="1"/>
          </p:cNvSpPr>
          <p:nvPr>
            <p:ph type="dt" idx="1"/>
          </p:nvPr>
        </p:nvSpPr>
        <p:spPr bwMode="auto">
          <a:xfrm>
            <a:off x="5440363" y="0"/>
            <a:ext cx="4160837"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6643" tIns="48320" rIns="96643" bIns="48320" numCol="1" anchor="t" anchorCtr="0" compatLnSpc="1">
            <a:prstTxWarp prst="textNoShape">
              <a:avLst/>
            </a:prstTxWarp>
          </a:bodyPr>
          <a:lstStyle>
            <a:lvl1pPr algn="r" defTabSz="968375">
              <a:defRPr sz="1400">
                <a:latin typeface="Times New Roman" charset="0"/>
              </a:defRPr>
            </a:lvl1pPr>
          </a:lstStyle>
          <a:p>
            <a:endParaRPr lang="en-US" altLang="en-US"/>
          </a:p>
        </p:txBody>
      </p:sp>
      <p:sp>
        <p:nvSpPr>
          <p:cNvPr id="5124" name="Rectangle 4"/>
          <p:cNvSpPr>
            <a:spLocks noGrp="1" noRot="1" noChangeAspect="1" noChangeArrowheads="1" noTextEdit="1"/>
          </p:cNvSpPr>
          <p:nvPr>
            <p:ph type="sldImg" idx="2"/>
          </p:nvPr>
        </p:nvSpPr>
        <p:spPr bwMode="auto">
          <a:xfrm>
            <a:off x="2973388" y="547688"/>
            <a:ext cx="3657600" cy="27432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5125" name="Rectangle 5"/>
          <p:cNvSpPr>
            <a:spLocks noGrp="1" noChangeArrowheads="1"/>
          </p:cNvSpPr>
          <p:nvPr>
            <p:ph type="body" sz="quarter" idx="3"/>
          </p:nvPr>
        </p:nvSpPr>
        <p:spPr bwMode="auto">
          <a:xfrm>
            <a:off x="1281113" y="3475038"/>
            <a:ext cx="7038975" cy="3292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6643" tIns="48320" rIns="96643" bIns="483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126" name="Rectangle 6"/>
          <p:cNvSpPr>
            <a:spLocks noGrp="1" noChangeArrowheads="1"/>
          </p:cNvSpPr>
          <p:nvPr>
            <p:ph type="ftr" sz="quarter" idx="4"/>
          </p:nvPr>
        </p:nvSpPr>
        <p:spPr bwMode="auto">
          <a:xfrm>
            <a:off x="0" y="6948488"/>
            <a:ext cx="416242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6643" tIns="48320" rIns="96643" bIns="48320" numCol="1" anchor="b" anchorCtr="0" compatLnSpc="1">
            <a:prstTxWarp prst="textNoShape">
              <a:avLst/>
            </a:prstTxWarp>
          </a:bodyPr>
          <a:lstStyle>
            <a:lvl1pPr defTabSz="968375">
              <a:defRPr sz="1400">
                <a:latin typeface="Times New Roman" charset="0"/>
              </a:defRPr>
            </a:lvl1pPr>
          </a:lstStyle>
          <a:p>
            <a:r>
              <a:rPr lang="en-US" altLang="en-US" smtClean="0"/>
              <a:t>Copyright © 2018  R.M. Laurie</a:t>
            </a:r>
            <a:endParaRPr lang="en-US" altLang="en-US"/>
          </a:p>
        </p:txBody>
      </p:sp>
      <p:sp>
        <p:nvSpPr>
          <p:cNvPr id="5127" name="Rectangle 7"/>
          <p:cNvSpPr>
            <a:spLocks noGrp="1" noChangeArrowheads="1"/>
          </p:cNvSpPr>
          <p:nvPr>
            <p:ph type="sldNum" sz="quarter" idx="5"/>
          </p:nvPr>
        </p:nvSpPr>
        <p:spPr bwMode="auto">
          <a:xfrm>
            <a:off x="5440363" y="6948488"/>
            <a:ext cx="4160837"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6643" tIns="48320" rIns="96643" bIns="48320" numCol="1" anchor="b" anchorCtr="0" compatLnSpc="1">
            <a:prstTxWarp prst="textNoShape">
              <a:avLst/>
            </a:prstTxWarp>
          </a:bodyPr>
          <a:lstStyle>
            <a:lvl1pPr algn="r" defTabSz="968375">
              <a:defRPr sz="1400">
                <a:latin typeface="Times New Roman" charset="0"/>
              </a:defRPr>
            </a:lvl1pPr>
          </a:lstStyle>
          <a:p>
            <a:fld id="{83FC54C4-975F-9741-B2C4-801F6A51C158}" type="slidenum">
              <a:rPr lang="en-US" altLang="en-US"/>
              <a:pPr/>
              <a:t>‹#›</a:t>
            </a:fld>
            <a:endParaRPr lang="en-US" altLang="en-US"/>
          </a:p>
        </p:txBody>
      </p:sp>
    </p:spTree>
  </p:cSld>
  <p:clrMap bg1="lt1" tx1="dk1" bg2="lt2" tx2="dk2" accent1="accent1" accent2="accent2" accent3="accent3" accent4="accent4" accent5="accent5" accent6="accent6" hlink="hlink" folHlink="folHlink"/>
  <p:hf dt="0"/>
  <p:notesStyle>
    <a:lvl1pPr algn="l" rtl="0" eaLnBrk="0" fontAlgn="base" hangingPunct="0">
      <a:spcBef>
        <a:spcPct val="30000"/>
      </a:spcBef>
      <a:spcAft>
        <a:spcPct val="0"/>
      </a:spcAft>
      <a:defRPr kumimoji="1"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charset="0"/>
        <a:ea typeface="+mn-ea"/>
        <a:cs typeface="+mn-cs"/>
      </a:defRPr>
    </a:lvl2pPr>
    <a:lvl3pPr marL="914400" algn="l" rtl="0" eaLnBrk="0" fontAlgn="base" hangingPunct="0">
      <a:spcBef>
        <a:spcPct val="30000"/>
      </a:spcBef>
      <a:spcAft>
        <a:spcPct val="0"/>
      </a:spcAft>
      <a:defRPr kumimoji="1" sz="1200" kern="1200">
        <a:solidFill>
          <a:schemeClr val="tx1"/>
        </a:solidFill>
        <a:latin typeface="Times New Roman"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Times New Roman"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7" name="Rectangle 7"/>
          <p:cNvSpPr>
            <a:spLocks noGrp="1" noChangeArrowheads="1"/>
          </p:cNvSpPr>
          <p:nvPr>
            <p:ph type="sldNum" sz="quarter" idx="5"/>
          </p:nvPr>
        </p:nvSpPr>
        <p:spPr>
          <a:ln/>
        </p:spPr>
        <p:txBody>
          <a:bodyPr/>
          <a:lstStyle/>
          <a:p>
            <a:fld id="{8F6AB1E9-0BD1-C04E-B36D-6F25293F4B62}" type="slidenum">
              <a:rPr lang="en-US" altLang="en-US"/>
              <a:pPr/>
              <a:t>1</a:t>
            </a:fld>
            <a:endParaRPr lang="en-US" altLang="en-US"/>
          </a:p>
        </p:txBody>
      </p:sp>
      <p:sp>
        <p:nvSpPr>
          <p:cNvPr id="493570" name="Rectangle 7"/>
          <p:cNvSpPr txBox="1">
            <a:spLocks noGrp="1" noChangeArrowheads="1"/>
          </p:cNvSpPr>
          <p:nvPr/>
        </p:nvSpPr>
        <p:spPr bwMode="auto">
          <a:xfrm>
            <a:off x="5440363" y="6950075"/>
            <a:ext cx="4160837"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r" eaLnBrk="1" hangingPunct="1"/>
            <a:fld id="{D64F521C-8953-1648-825E-750A9B9C51D4}" type="slidenum">
              <a:rPr lang="en-US" altLang="en-US" sz="1200"/>
              <a:pPr algn="r" eaLnBrk="1" hangingPunct="1"/>
              <a:t>1</a:t>
            </a:fld>
            <a:endParaRPr lang="en-US" altLang="en-US" sz="1200"/>
          </a:p>
        </p:txBody>
      </p:sp>
      <p:sp>
        <p:nvSpPr>
          <p:cNvPr id="493571" name="Rectangle 2"/>
          <p:cNvSpPr>
            <a:spLocks noGrp="1" noRot="1" noChangeAspect="1" noChangeArrowheads="1" noTextEdit="1"/>
          </p:cNvSpPr>
          <p:nvPr>
            <p:ph type="sldImg"/>
          </p:nvPr>
        </p:nvSpPr>
        <p:spPr>
          <a:xfrm>
            <a:off x="2971800" y="549275"/>
            <a:ext cx="3657600" cy="2743200"/>
          </a:xfrm>
          <a:ln/>
        </p:spPr>
      </p:sp>
      <p:sp>
        <p:nvSpPr>
          <p:cNvPr id="493572" name="Rectangle 3"/>
          <p:cNvSpPr>
            <a:spLocks noGrp="1" noChangeArrowheads="1"/>
          </p:cNvSpPr>
          <p:nvPr>
            <p:ph type="body" idx="1"/>
          </p:nvPr>
        </p:nvSpPr>
        <p:spPr>
          <a:xfrm>
            <a:off x="1279525" y="3475038"/>
            <a:ext cx="7042150" cy="3290887"/>
          </a:xfrm>
        </p:spPr>
        <p:txBody>
          <a:bodyPr lIns="91440" tIns="45720" rIns="91440" bIns="45720"/>
          <a:lstStyle/>
          <a:p>
            <a:r>
              <a:rPr lang="en-US" altLang="en-US" dirty="0"/>
              <a:t>Students may not know exactly what is meant by globalization or may have an incomplete understanding of the term. You might ask students what they think it means. Potential answers could include: reduction of economic and cultural advantages of developed countries, increased number of companies with operations in multiple countries worldwide, and increased reliance on imports and exports of goods (and jobs). Globalization will be discussed in later slides as well.</a:t>
            </a:r>
          </a:p>
          <a:p>
            <a:r>
              <a:rPr lang="en-US" altLang="en-US" dirty="0"/>
              <a:t>The sociotechnical systems perspective holds that optimal organizational performance is achieved by jointly optimizing the social and technical systems used in production. This helps to avoid the mistaken idea that information systems consist of computers or technology alone. You could ask students at this point whether they feel that information systems are nothing more than technology, and revisit the point later in the chapter when the topic is discussed in more detail.  </a:t>
            </a:r>
          </a:p>
          <a:p>
            <a:endParaRPr lang="en-US" altLang="en-US" dirty="0"/>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6" name="Rectangle 7"/>
          <p:cNvSpPr>
            <a:spLocks noGrp="1" noChangeArrowheads="1"/>
          </p:cNvSpPr>
          <p:nvPr>
            <p:ph type="sldNum" sz="quarter" idx="5"/>
          </p:nvPr>
        </p:nvSpPr>
        <p:spPr>
          <a:ln/>
        </p:spPr>
        <p:txBody>
          <a:bodyPr/>
          <a:lstStyle/>
          <a:p>
            <a:fld id="{7600496B-CFC8-A64A-A2ED-D7A857715AB5}" type="slidenum">
              <a:rPr lang="en-US" altLang="en-US"/>
              <a:pPr/>
              <a:t>12</a:t>
            </a:fld>
            <a:endParaRPr lang="en-US" altLang="en-US"/>
          </a:p>
        </p:txBody>
      </p:sp>
      <p:sp>
        <p:nvSpPr>
          <p:cNvPr id="813058" name="Rectangle 2"/>
          <p:cNvSpPr>
            <a:spLocks noGrp="1" noRot="1" noChangeAspect="1" noChangeArrowheads="1" noTextEdit="1"/>
          </p:cNvSpPr>
          <p:nvPr>
            <p:ph type="sldImg"/>
          </p:nvPr>
        </p:nvSpPr>
        <p:spPr>
          <a:xfrm>
            <a:off x="2919413" y="533400"/>
            <a:ext cx="3551237" cy="2663825"/>
          </a:xfrm>
          <a:ln/>
        </p:spPr>
      </p:sp>
      <p:sp>
        <p:nvSpPr>
          <p:cNvPr id="813059" name="Rectangle 3"/>
          <p:cNvSpPr>
            <a:spLocks noGrp="1" noChangeArrowheads="1"/>
          </p:cNvSpPr>
          <p:nvPr>
            <p:ph type="body" idx="1"/>
          </p:nvPr>
        </p:nvSpPr>
        <p:spPr>
          <a:xfrm>
            <a:off x="1250950" y="3373438"/>
            <a:ext cx="6886575" cy="3195637"/>
          </a:xfrm>
        </p:spPr>
        <p:txBody>
          <a:bodyPr/>
          <a:lstStyle/>
          <a:p>
            <a:r>
              <a:rPr lang="en-US" altLang="en-US"/>
              <a:t>IT figures to replace the function of more middle managers as time passes, as well as reduce the need for other forms of capital (buildings, machinery). Ensure that students understand what is meant by ‘economics of information’ and why outsourcing is a possibility due to IT.</a:t>
            </a:r>
          </a:p>
        </p:txBody>
      </p:sp>
    </p:spTree>
    <p:extLst>
      <p:ext uri="{BB962C8B-B14F-4D97-AF65-F5344CB8AC3E}">
        <p14:creationId xmlns:p14="http://schemas.microsoft.com/office/powerpoint/2010/main" val="18365087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6" name="Rectangle 7"/>
          <p:cNvSpPr>
            <a:spLocks noGrp="1" noChangeArrowheads="1"/>
          </p:cNvSpPr>
          <p:nvPr>
            <p:ph type="sldNum" sz="quarter" idx="5"/>
          </p:nvPr>
        </p:nvSpPr>
        <p:spPr>
          <a:ln/>
        </p:spPr>
        <p:txBody>
          <a:bodyPr/>
          <a:lstStyle/>
          <a:p>
            <a:fld id="{7600496B-CFC8-A64A-A2ED-D7A857715AB5}" type="slidenum">
              <a:rPr lang="en-US" altLang="en-US"/>
              <a:pPr/>
              <a:t>13</a:t>
            </a:fld>
            <a:endParaRPr lang="en-US" altLang="en-US"/>
          </a:p>
        </p:txBody>
      </p:sp>
      <p:sp>
        <p:nvSpPr>
          <p:cNvPr id="813058" name="Rectangle 2"/>
          <p:cNvSpPr>
            <a:spLocks noGrp="1" noRot="1" noChangeAspect="1" noChangeArrowheads="1" noTextEdit="1"/>
          </p:cNvSpPr>
          <p:nvPr>
            <p:ph type="sldImg"/>
          </p:nvPr>
        </p:nvSpPr>
        <p:spPr>
          <a:xfrm>
            <a:off x="2919413" y="533400"/>
            <a:ext cx="3551237" cy="2663825"/>
          </a:xfrm>
          <a:ln/>
        </p:spPr>
      </p:sp>
      <p:sp>
        <p:nvSpPr>
          <p:cNvPr id="813059" name="Rectangle 3"/>
          <p:cNvSpPr>
            <a:spLocks noGrp="1" noChangeArrowheads="1"/>
          </p:cNvSpPr>
          <p:nvPr>
            <p:ph type="body" idx="1"/>
          </p:nvPr>
        </p:nvSpPr>
        <p:spPr>
          <a:xfrm>
            <a:off x="1250950" y="3373438"/>
            <a:ext cx="6886575" cy="3195637"/>
          </a:xfrm>
        </p:spPr>
        <p:txBody>
          <a:bodyPr/>
          <a:lstStyle/>
          <a:p>
            <a:r>
              <a:rPr lang="en-US" altLang="en-US"/>
              <a:t>IT figures to replace the function of more middle managers as time passes, as well as reduce the need for other forms of capital (buildings, machinery). Ensure that students understand what is meant by ‘economics of information’ and why outsourcing is a possibility due to IT.</a:t>
            </a:r>
          </a:p>
        </p:txBody>
      </p:sp>
    </p:spTree>
    <p:extLst>
      <p:ext uri="{BB962C8B-B14F-4D97-AF65-F5344CB8AC3E}">
        <p14:creationId xmlns:p14="http://schemas.microsoft.com/office/powerpoint/2010/main" val="17118644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6" name="Rectangle 7"/>
          <p:cNvSpPr>
            <a:spLocks noGrp="1" noChangeArrowheads="1"/>
          </p:cNvSpPr>
          <p:nvPr>
            <p:ph type="sldNum" sz="quarter" idx="5"/>
          </p:nvPr>
        </p:nvSpPr>
        <p:spPr>
          <a:ln/>
        </p:spPr>
        <p:txBody>
          <a:bodyPr/>
          <a:lstStyle/>
          <a:p>
            <a:fld id="{9DC2ED42-884F-004E-961E-954958801612}" type="slidenum">
              <a:rPr lang="en-US" altLang="en-US"/>
              <a:pPr/>
              <a:t>14</a:t>
            </a:fld>
            <a:endParaRPr lang="en-US" altLang="en-US"/>
          </a:p>
        </p:txBody>
      </p:sp>
      <p:sp>
        <p:nvSpPr>
          <p:cNvPr id="845826" name="Rectangle 2"/>
          <p:cNvSpPr>
            <a:spLocks noGrp="1" noRot="1" noChangeAspect="1" noChangeArrowheads="1" noTextEdit="1"/>
          </p:cNvSpPr>
          <p:nvPr>
            <p:ph type="sldImg"/>
          </p:nvPr>
        </p:nvSpPr>
        <p:spPr>
          <a:xfrm>
            <a:off x="2919413" y="533400"/>
            <a:ext cx="3551237" cy="2663825"/>
          </a:xfrm>
          <a:ln/>
        </p:spPr>
      </p:sp>
      <p:sp>
        <p:nvSpPr>
          <p:cNvPr id="845827" name="Rectangle 3"/>
          <p:cNvSpPr>
            <a:spLocks noGrp="1" noChangeArrowheads="1"/>
          </p:cNvSpPr>
          <p:nvPr>
            <p:ph type="body" idx="1"/>
          </p:nvPr>
        </p:nvSpPr>
        <p:spPr>
          <a:xfrm>
            <a:off x="1250950" y="3373438"/>
            <a:ext cx="6886575" cy="3195637"/>
          </a:xfrm>
        </p:spPr>
        <p:txBody>
          <a:bodyPr/>
          <a:lstStyle/>
          <a:p>
            <a:r>
              <a:rPr lang="en-US" altLang="en-US"/>
              <a:t>Here you can make a list of five well-known firms and then analyze with students the major thrust of their strategy.  Wal-Mart is a good example to start with because of its emphasis on low-cost leadership.</a:t>
            </a:r>
          </a:p>
          <a:p>
            <a:r>
              <a:rPr lang="en-US" altLang="en-US"/>
              <a:t>Do students believe it is possible both to design information systems that focus both on low-cost leadership and product differentiation? Some may say it is with sufficient planning and innovation; perhaps a new product is even cheaper to produce than older ones. Some may say that the investment in innovation required for product differentiation precludes that firm from maintaining low-cost leadership.</a:t>
            </a:r>
          </a:p>
          <a:p>
            <a:r>
              <a:rPr lang="en-US" altLang="en-US"/>
              <a:t>You could ask students to provide other examples from their own experience of companies that exemplify strong focus on market niche as well as excellent customer and supplier intimacy.</a:t>
            </a:r>
          </a:p>
          <a:p>
            <a:endParaRPr lang="en-US" altLang="en-US"/>
          </a:p>
        </p:txBody>
      </p:sp>
    </p:spTree>
    <p:extLst>
      <p:ext uri="{BB962C8B-B14F-4D97-AF65-F5344CB8AC3E}">
        <p14:creationId xmlns:p14="http://schemas.microsoft.com/office/powerpoint/2010/main" val="1943187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6" name="Rectangle 7"/>
          <p:cNvSpPr>
            <a:spLocks noGrp="1" noChangeArrowheads="1"/>
          </p:cNvSpPr>
          <p:nvPr>
            <p:ph type="sldNum" sz="quarter" idx="5"/>
          </p:nvPr>
        </p:nvSpPr>
        <p:spPr>
          <a:ln/>
        </p:spPr>
        <p:txBody>
          <a:bodyPr/>
          <a:lstStyle/>
          <a:p>
            <a:fld id="{95481DCE-00E0-CC4C-99C1-EA8A488E7F82}" type="slidenum">
              <a:rPr lang="en-US" altLang="en-US"/>
              <a:pPr/>
              <a:t>15</a:t>
            </a:fld>
            <a:endParaRPr lang="en-US" altLang="en-US"/>
          </a:p>
        </p:txBody>
      </p:sp>
      <p:sp>
        <p:nvSpPr>
          <p:cNvPr id="825346" name="Rectangle 2"/>
          <p:cNvSpPr>
            <a:spLocks noGrp="1" noRot="1" noChangeAspect="1" noChangeArrowheads="1" noTextEdit="1"/>
          </p:cNvSpPr>
          <p:nvPr>
            <p:ph type="sldImg"/>
          </p:nvPr>
        </p:nvSpPr>
        <p:spPr>
          <a:xfrm>
            <a:off x="2919413" y="533400"/>
            <a:ext cx="3551237" cy="2663825"/>
          </a:xfrm>
          <a:ln/>
        </p:spPr>
      </p:sp>
      <p:sp>
        <p:nvSpPr>
          <p:cNvPr id="825347" name="Rectangle 3"/>
          <p:cNvSpPr>
            <a:spLocks noGrp="1" noChangeArrowheads="1"/>
          </p:cNvSpPr>
          <p:nvPr>
            <p:ph type="body" idx="1"/>
          </p:nvPr>
        </p:nvSpPr>
        <p:spPr>
          <a:xfrm>
            <a:off x="1250950" y="3373438"/>
            <a:ext cx="6886575" cy="3195637"/>
          </a:xfrm>
        </p:spPr>
        <p:txBody>
          <a:bodyPr/>
          <a:lstStyle/>
          <a:p>
            <a:r>
              <a:rPr lang="en-US" altLang="en-US"/>
              <a:t>Ask students to explain some of the benefits of the flattened organization as opposed to the more complicated hierarchy. Information travels through fewer levels to its intended recipients, fewer managers so agency costs are smaller, and firms can act faster (less decision delay).  </a:t>
            </a:r>
          </a:p>
          <a:p>
            <a:r>
              <a:rPr lang="en-US" altLang="en-US"/>
              <a:t>Ask students to explain what is meant by authority relying on knowledge and competence rather than formal positions. Why might this ‘flatten’ and organization? The idea here is that with sufficient IT, competent workers will be able to accomplish more on their own than they would under a more concrete hierarchy.</a:t>
            </a:r>
          </a:p>
          <a:p>
            <a:endParaRPr lang="en-US" altLang="en-US"/>
          </a:p>
        </p:txBody>
      </p:sp>
    </p:spTree>
    <p:extLst>
      <p:ext uri="{BB962C8B-B14F-4D97-AF65-F5344CB8AC3E}">
        <p14:creationId xmlns:p14="http://schemas.microsoft.com/office/powerpoint/2010/main" val="18876531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7" name="Rectangle 7"/>
          <p:cNvSpPr>
            <a:spLocks noGrp="1" noChangeArrowheads="1"/>
          </p:cNvSpPr>
          <p:nvPr>
            <p:ph type="sldNum" sz="quarter" idx="5"/>
          </p:nvPr>
        </p:nvSpPr>
        <p:spPr>
          <a:ln/>
        </p:spPr>
        <p:txBody>
          <a:bodyPr/>
          <a:lstStyle/>
          <a:p>
            <a:fld id="{F20C3FB6-B512-974E-B67B-E5DFD9A08A65}" type="slidenum">
              <a:rPr lang="en-US" altLang="en-US"/>
              <a:pPr/>
              <a:t>16</a:t>
            </a:fld>
            <a:endParaRPr lang="en-US" altLang="en-US"/>
          </a:p>
        </p:txBody>
      </p:sp>
      <p:sp>
        <p:nvSpPr>
          <p:cNvPr id="1735682" name="Slide Image Placeholder 1"/>
          <p:cNvSpPr>
            <a:spLocks noGrp="1" noRot="1" noChangeAspect="1" noTextEdit="1"/>
          </p:cNvSpPr>
          <p:nvPr>
            <p:ph type="sldImg"/>
          </p:nvPr>
        </p:nvSpPr>
        <p:spPr>
          <a:xfrm>
            <a:off x="2919413" y="533400"/>
            <a:ext cx="3549650" cy="2662238"/>
          </a:xfrm>
          <a:ln/>
        </p:spPr>
      </p:sp>
      <p:sp>
        <p:nvSpPr>
          <p:cNvPr id="1735683" name="Notes Placeholder 2"/>
          <p:cNvSpPr>
            <a:spLocks noGrp="1"/>
          </p:cNvSpPr>
          <p:nvPr>
            <p:ph type="body" idx="1"/>
          </p:nvPr>
        </p:nvSpPr>
        <p:spPr>
          <a:xfrm>
            <a:off x="1252538" y="3373438"/>
            <a:ext cx="6883400" cy="3195637"/>
          </a:xfrm>
        </p:spPr>
        <p:txBody>
          <a:bodyPr lIns="91440" tIns="45720" rIns="91440" bIns="45720"/>
          <a:lstStyle/>
          <a:p>
            <a:r>
              <a:rPr lang="en-US" altLang="en-US" sz="1000"/>
              <a:t>This slide looks at changes brought to B2B e-commerce by Internet technologies.  Note that the Internet and Web technology enable businesses to create new electronic storefronts for selling to other businesses with multimedia graphic displays and interactive features similar to those for B2C commerce. Alternatively, businesses can use Internet technology to create extranets or electronic marketplaces for linking to other businesses for purchase and sale transactions.</a:t>
            </a:r>
          </a:p>
          <a:p>
            <a:endParaRPr lang="en-US" altLang="en-US" sz="1000"/>
          </a:p>
          <a:p>
            <a:r>
              <a:rPr lang="en-US" altLang="en-US" sz="1000"/>
              <a:t>This slide continues the discussion of ways the Internet and Web technologies have changed B2B e-commerce. One way is in using an extranet to link to the firm’s suppliers. The text provides the example of VW Group Supply, which links the Volkswagen Group and its suppliers. VW Group Supply handles 90 percent of all global purchasing for Volkswagen, including all automotive and parts components.</a:t>
            </a:r>
          </a:p>
          <a:p>
            <a:endParaRPr lang="en-US" altLang="en-US" sz="1000"/>
          </a:p>
          <a:p>
            <a:r>
              <a:rPr lang="en-US" altLang="en-US" sz="1000"/>
              <a:t>This slide continues the discussion of ways the Internet and Web technologies have changed B2B e-commerce, in this case by the ability to create Net marketplaces. Ask students to distinguish between and provide examples of direct and indirect goods. (Direct goods are goods used in a production process, such as sheet steel for auto body production. Indirect goods are all other goods not directly involved in the production process, such as office supplies or products for maintenance and repair.) </a:t>
            </a:r>
          </a:p>
          <a:p>
            <a:endParaRPr lang="en-US" altLang="en-US" sz="1000"/>
          </a:p>
          <a:p>
            <a:r>
              <a:rPr lang="en-US" altLang="en-US" sz="1000"/>
              <a:t>Ask students to distinguish between vertical and horizontal marketplaces.</a:t>
            </a:r>
          </a:p>
          <a:p>
            <a:endParaRPr lang="en-US" altLang="en-US" sz="1000"/>
          </a:p>
          <a:p>
            <a:endParaRPr lang="en-US" altLang="en-US" sz="1000"/>
          </a:p>
        </p:txBody>
      </p:sp>
      <p:sp>
        <p:nvSpPr>
          <p:cNvPr id="1735684" name="Slide Number Placeholder 3"/>
          <p:cNvSpPr txBox="1">
            <a:spLocks noGrp="1"/>
          </p:cNvSpPr>
          <p:nvPr/>
        </p:nvSpPr>
        <p:spPr bwMode="auto">
          <a:xfrm>
            <a:off x="5319713" y="6746875"/>
            <a:ext cx="4068762"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r" eaLnBrk="1" hangingPunct="1"/>
            <a:fld id="{6C8D4489-BF47-2641-B8DF-15BDB7094954}" type="slidenum">
              <a:rPr lang="en-US" altLang="en-US" sz="1200"/>
              <a:pPr algn="r" eaLnBrk="1" hangingPunct="1"/>
              <a:t>16</a:t>
            </a:fld>
            <a:endParaRPr lang="en-US" altLang="en-US" sz="1200"/>
          </a:p>
        </p:txBody>
      </p:sp>
    </p:spTree>
    <p:extLst>
      <p:ext uri="{BB962C8B-B14F-4D97-AF65-F5344CB8AC3E}">
        <p14:creationId xmlns:p14="http://schemas.microsoft.com/office/powerpoint/2010/main" val="10666293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7" name="Rectangle 7"/>
          <p:cNvSpPr>
            <a:spLocks noGrp="1" noChangeArrowheads="1"/>
          </p:cNvSpPr>
          <p:nvPr>
            <p:ph type="sldNum" sz="quarter" idx="5"/>
          </p:nvPr>
        </p:nvSpPr>
        <p:spPr>
          <a:ln/>
        </p:spPr>
        <p:txBody>
          <a:bodyPr/>
          <a:lstStyle/>
          <a:p>
            <a:fld id="{F20C3FB6-B512-974E-B67B-E5DFD9A08A65}" type="slidenum">
              <a:rPr lang="en-US" altLang="en-US"/>
              <a:pPr/>
              <a:t>17</a:t>
            </a:fld>
            <a:endParaRPr lang="en-US" altLang="en-US"/>
          </a:p>
        </p:txBody>
      </p:sp>
      <p:sp>
        <p:nvSpPr>
          <p:cNvPr id="1735682" name="Slide Image Placeholder 1"/>
          <p:cNvSpPr>
            <a:spLocks noGrp="1" noRot="1" noChangeAspect="1" noTextEdit="1"/>
          </p:cNvSpPr>
          <p:nvPr>
            <p:ph type="sldImg"/>
          </p:nvPr>
        </p:nvSpPr>
        <p:spPr>
          <a:xfrm>
            <a:off x="2919413" y="533400"/>
            <a:ext cx="3549650" cy="2662238"/>
          </a:xfrm>
          <a:ln/>
        </p:spPr>
      </p:sp>
      <p:sp>
        <p:nvSpPr>
          <p:cNvPr id="1735683" name="Notes Placeholder 2"/>
          <p:cNvSpPr>
            <a:spLocks noGrp="1"/>
          </p:cNvSpPr>
          <p:nvPr>
            <p:ph type="body" idx="1"/>
          </p:nvPr>
        </p:nvSpPr>
        <p:spPr>
          <a:xfrm>
            <a:off x="1252538" y="3373438"/>
            <a:ext cx="6883400" cy="3195637"/>
          </a:xfrm>
        </p:spPr>
        <p:txBody>
          <a:bodyPr lIns="91440" tIns="45720" rIns="91440" bIns="45720"/>
          <a:lstStyle/>
          <a:p>
            <a:r>
              <a:rPr lang="en-US" altLang="en-US" sz="1000"/>
              <a:t>This slide looks at changes brought to B2B e-commerce by Internet technologies.  Note that the Internet and Web technology enable businesses to create new electronic storefronts for selling to other businesses with multimedia graphic displays and interactive features similar to those for B2C commerce. Alternatively, businesses can use Internet technology to create extranets or electronic marketplaces for linking to other businesses for purchase and sale transactions.</a:t>
            </a:r>
          </a:p>
          <a:p>
            <a:endParaRPr lang="en-US" altLang="en-US" sz="1000"/>
          </a:p>
          <a:p>
            <a:r>
              <a:rPr lang="en-US" altLang="en-US" sz="1000"/>
              <a:t>This slide continues the discussion of ways the Internet and Web technologies have changed B2B e-commerce. One way is in using an extranet to link to the firm’s suppliers. The text provides the example of VW Group Supply, which links the Volkswagen Group and its suppliers. VW Group Supply handles 90 percent of all global purchasing for Volkswagen, including all automotive and parts components.</a:t>
            </a:r>
          </a:p>
          <a:p>
            <a:endParaRPr lang="en-US" altLang="en-US" sz="1000"/>
          </a:p>
          <a:p>
            <a:r>
              <a:rPr lang="en-US" altLang="en-US" sz="1000"/>
              <a:t>This slide continues the discussion of ways the Internet and Web technologies have changed B2B e-commerce, in this case by the ability to create Net marketplaces. Ask students to distinguish between and provide examples of direct and indirect goods. (Direct goods are goods used in a production process, such as sheet steel for auto body production. Indirect goods are all other goods not directly involved in the production process, such as office supplies or products for maintenance and repair.) </a:t>
            </a:r>
          </a:p>
          <a:p>
            <a:endParaRPr lang="en-US" altLang="en-US" sz="1000"/>
          </a:p>
          <a:p>
            <a:r>
              <a:rPr lang="en-US" altLang="en-US" sz="1000"/>
              <a:t>Ask students to distinguish between vertical and horizontal marketplaces.</a:t>
            </a:r>
          </a:p>
          <a:p>
            <a:endParaRPr lang="en-US" altLang="en-US" sz="1000"/>
          </a:p>
          <a:p>
            <a:endParaRPr lang="en-US" altLang="en-US" sz="1000"/>
          </a:p>
        </p:txBody>
      </p:sp>
      <p:sp>
        <p:nvSpPr>
          <p:cNvPr id="1735684" name="Slide Number Placeholder 3"/>
          <p:cNvSpPr txBox="1">
            <a:spLocks noGrp="1"/>
          </p:cNvSpPr>
          <p:nvPr/>
        </p:nvSpPr>
        <p:spPr bwMode="auto">
          <a:xfrm>
            <a:off x="5319713" y="6746875"/>
            <a:ext cx="4068762"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r" eaLnBrk="1" hangingPunct="1"/>
            <a:fld id="{6C8D4489-BF47-2641-B8DF-15BDB7094954}" type="slidenum">
              <a:rPr lang="en-US" altLang="en-US" sz="1200"/>
              <a:pPr algn="r" eaLnBrk="1" hangingPunct="1"/>
              <a:t>17</a:t>
            </a:fld>
            <a:endParaRPr lang="en-US" altLang="en-US" sz="1200"/>
          </a:p>
        </p:txBody>
      </p:sp>
    </p:spTree>
    <p:extLst>
      <p:ext uri="{BB962C8B-B14F-4D97-AF65-F5344CB8AC3E}">
        <p14:creationId xmlns:p14="http://schemas.microsoft.com/office/powerpoint/2010/main" val="5221323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6" name="Rectangle 7"/>
          <p:cNvSpPr>
            <a:spLocks noGrp="1" noChangeArrowheads="1"/>
          </p:cNvSpPr>
          <p:nvPr>
            <p:ph type="sldNum" sz="quarter" idx="5"/>
          </p:nvPr>
        </p:nvSpPr>
        <p:spPr>
          <a:ln/>
        </p:spPr>
        <p:txBody>
          <a:bodyPr/>
          <a:lstStyle/>
          <a:p>
            <a:fld id="{EA0D6155-7135-BD4C-8FB1-956AE10279FE}" type="slidenum">
              <a:rPr lang="en-US" altLang="en-US"/>
              <a:pPr/>
              <a:t>19</a:t>
            </a:fld>
            <a:endParaRPr lang="en-US" altLang="en-US"/>
          </a:p>
        </p:txBody>
      </p:sp>
      <p:sp>
        <p:nvSpPr>
          <p:cNvPr id="831490" name="Rectangle 2"/>
          <p:cNvSpPr>
            <a:spLocks noGrp="1" noRot="1" noChangeAspect="1" noChangeArrowheads="1" noTextEdit="1"/>
          </p:cNvSpPr>
          <p:nvPr>
            <p:ph type="sldImg"/>
          </p:nvPr>
        </p:nvSpPr>
        <p:spPr>
          <a:xfrm>
            <a:off x="2919413" y="533400"/>
            <a:ext cx="3551237" cy="2663825"/>
          </a:xfrm>
          <a:ln/>
        </p:spPr>
      </p:sp>
      <p:sp>
        <p:nvSpPr>
          <p:cNvPr id="831491" name="Rectangle 3"/>
          <p:cNvSpPr>
            <a:spLocks noGrp="1" noChangeArrowheads="1"/>
          </p:cNvSpPr>
          <p:nvPr>
            <p:ph type="body" idx="1"/>
          </p:nvPr>
        </p:nvSpPr>
        <p:spPr>
          <a:xfrm>
            <a:off x="1250950" y="3373438"/>
            <a:ext cx="6886575" cy="3195637"/>
          </a:xfrm>
        </p:spPr>
        <p:txBody>
          <a:bodyPr/>
          <a:lstStyle/>
          <a:p>
            <a:r>
              <a:rPr lang="en-US" altLang="en-US"/>
              <a:t>The Internet should also have a flattening effect on many organizations. Can students describe any businesses that have become more efficient and flat thanks to successful incorporation of the Internet in their operations?  Some older students may remember the “bad old days” when seven or more levels of management needed to decide even simple issues in a typical firm.  </a:t>
            </a:r>
          </a:p>
          <a:p>
            <a:r>
              <a:rPr lang="en-US" altLang="en-US"/>
              <a:t>Do students believe it is easier or harder to gain a competitive advantage via the Internet as opposed to more traditional means? Table 3-5 describes the impact of the Internet on various competitive forces.</a:t>
            </a:r>
          </a:p>
          <a:p>
            <a:endParaRPr lang="en-US" altLang="en-US"/>
          </a:p>
        </p:txBody>
      </p:sp>
    </p:spTree>
    <p:extLst>
      <p:ext uri="{BB962C8B-B14F-4D97-AF65-F5344CB8AC3E}">
        <p14:creationId xmlns:p14="http://schemas.microsoft.com/office/powerpoint/2010/main" val="8413832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ltLang="en-US" smtClean="0"/>
              <a:t>IFSM300-Wk1-Ch1-7-Intro-IT</a:t>
            </a:r>
            <a:endParaRPr lang="en-US" altLang="en-US"/>
          </a:p>
        </p:txBody>
      </p:sp>
      <p:sp>
        <p:nvSpPr>
          <p:cNvPr id="5" name="Footer Placeholder 4"/>
          <p:cNvSpPr>
            <a:spLocks noGrp="1"/>
          </p:cNvSpPr>
          <p:nvPr>
            <p:ph type="ftr" sz="quarter" idx="11"/>
          </p:nvPr>
        </p:nvSpPr>
        <p:spPr/>
        <p:txBody>
          <a:bodyPr/>
          <a:lstStyle/>
          <a:p>
            <a:r>
              <a:rPr lang="en-US" altLang="en-US" smtClean="0"/>
              <a:t>Copyright © 2018  R.M. Laurie</a:t>
            </a:r>
            <a:endParaRPr lang="en-US" altLang="en-US"/>
          </a:p>
        </p:txBody>
      </p:sp>
      <p:sp>
        <p:nvSpPr>
          <p:cNvPr id="6" name="Slide Number Placeholder 5"/>
          <p:cNvSpPr>
            <a:spLocks noGrp="1"/>
          </p:cNvSpPr>
          <p:nvPr>
            <p:ph type="sldNum" sz="quarter" idx="12"/>
          </p:nvPr>
        </p:nvSpPr>
        <p:spPr/>
        <p:txBody>
          <a:bodyPr/>
          <a:lstStyle/>
          <a:p>
            <a:fld id="{83FC54C4-975F-9741-B2C4-801F6A51C158}" type="slidenum">
              <a:rPr lang="en-US" altLang="en-US" smtClean="0"/>
              <a:pPr/>
              <a:t>20</a:t>
            </a:fld>
            <a:endParaRPr lang="en-US" altLang="en-US"/>
          </a:p>
        </p:txBody>
      </p:sp>
    </p:spTree>
    <p:extLst>
      <p:ext uri="{BB962C8B-B14F-4D97-AF65-F5344CB8AC3E}">
        <p14:creationId xmlns:p14="http://schemas.microsoft.com/office/powerpoint/2010/main" val="528041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ltLang="en-US" smtClean="0"/>
              <a:t>IFSM300-Wk1-Ch1-7-Intro-IT</a:t>
            </a:r>
            <a:endParaRPr lang="en-US" altLang="en-US"/>
          </a:p>
        </p:txBody>
      </p:sp>
      <p:sp>
        <p:nvSpPr>
          <p:cNvPr id="5" name="Footer Placeholder 4"/>
          <p:cNvSpPr>
            <a:spLocks noGrp="1"/>
          </p:cNvSpPr>
          <p:nvPr>
            <p:ph type="ftr" sz="quarter" idx="11"/>
          </p:nvPr>
        </p:nvSpPr>
        <p:spPr/>
        <p:txBody>
          <a:bodyPr/>
          <a:lstStyle/>
          <a:p>
            <a:r>
              <a:rPr lang="en-US" altLang="en-US" smtClean="0"/>
              <a:t>Copyright © 2018  R.M. Laurie</a:t>
            </a:r>
            <a:endParaRPr lang="en-US" altLang="en-US"/>
          </a:p>
        </p:txBody>
      </p:sp>
      <p:sp>
        <p:nvSpPr>
          <p:cNvPr id="6" name="Slide Number Placeholder 5"/>
          <p:cNvSpPr>
            <a:spLocks noGrp="1"/>
          </p:cNvSpPr>
          <p:nvPr>
            <p:ph type="sldNum" sz="quarter" idx="12"/>
          </p:nvPr>
        </p:nvSpPr>
        <p:spPr/>
        <p:txBody>
          <a:bodyPr/>
          <a:lstStyle/>
          <a:p>
            <a:fld id="{83FC54C4-975F-9741-B2C4-801F6A51C158}" type="slidenum">
              <a:rPr lang="en-US" altLang="en-US" smtClean="0"/>
              <a:pPr/>
              <a:t>2</a:t>
            </a:fld>
            <a:endParaRPr lang="en-US" altLang="en-US"/>
          </a:p>
        </p:txBody>
      </p:sp>
    </p:spTree>
    <p:extLst>
      <p:ext uri="{BB962C8B-B14F-4D97-AF65-F5344CB8AC3E}">
        <p14:creationId xmlns:p14="http://schemas.microsoft.com/office/powerpoint/2010/main" val="6144183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5" name="Rectangle 6"/>
          <p:cNvSpPr>
            <a:spLocks noGrp="1" noChangeArrowheads="1"/>
          </p:cNvSpPr>
          <p:nvPr>
            <p:ph type="ftr" sz="quarter" idx="4"/>
          </p:nvPr>
        </p:nvSpPr>
        <p:spPr>
          <a:ln/>
        </p:spPr>
        <p:txBody>
          <a:bodyPr/>
          <a:lstStyle/>
          <a:p>
            <a:r>
              <a:rPr lang="en-US" altLang="en-US"/>
              <a:t>Copyright © 2015  R.M. Laurie</a:t>
            </a:r>
          </a:p>
        </p:txBody>
      </p:sp>
      <p:sp>
        <p:nvSpPr>
          <p:cNvPr id="6" name="Rectangle 7"/>
          <p:cNvSpPr>
            <a:spLocks noGrp="1" noChangeArrowheads="1"/>
          </p:cNvSpPr>
          <p:nvPr>
            <p:ph type="sldNum" sz="quarter" idx="5"/>
          </p:nvPr>
        </p:nvSpPr>
        <p:spPr>
          <a:ln/>
        </p:spPr>
        <p:txBody>
          <a:bodyPr/>
          <a:lstStyle/>
          <a:p>
            <a:fld id="{B8E0B31C-E79E-A94E-8439-B147E7DAE147}" type="slidenum">
              <a:rPr lang="en-US" altLang="en-US"/>
              <a:pPr/>
              <a:t>4</a:t>
            </a:fld>
            <a:endParaRPr lang="en-US" altLang="en-US"/>
          </a:p>
        </p:txBody>
      </p:sp>
      <p:sp>
        <p:nvSpPr>
          <p:cNvPr id="360450" name="Rectangle 2"/>
          <p:cNvSpPr>
            <a:spLocks noGrp="1" noRot="1" noChangeAspect="1" noChangeArrowheads="1" noTextEdit="1"/>
          </p:cNvSpPr>
          <p:nvPr>
            <p:ph type="sldImg"/>
          </p:nvPr>
        </p:nvSpPr>
        <p:spPr>
          <a:ln/>
        </p:spPr>
      </p:sp>
      <p:sp>
        <p:nvSpPr>
          <p:cNvPr id="360451" name="Rectangle 3"/>
          <p:cNvSpPr>
            <a:spLocks noGrp="1" noChangeArrowheads="1"/>
          </p:cNvSpPr>
          <p:nvPr>
            <p:ph type="body" idx="1"/>
          </p:nvPr>
        </p:nvSpPr>
        <p:spPr/>
        <p:txBody>
          <a:bodyPr/>
          <a:lstStyle/>
          <a:p>
            <a:endParaRPr lang="en-US" altLang="en-US" dirty="0"/>
          </a:p>
        </p:txBody>
      </p:sp>
    </p:spTree>
    <p:extLst>
      <p:ext uri="{BB962C8B-B14F-4D97-AF65-F5344CB8AC3E}">
        <p14:creationId xmlns:p14="http://schemas.microsoft.com/office/powerpoint/2010/main" val="1834093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7" name="Rectangle 7"/>
          <p:cNvSpPr>
            <a:spLocks noGrp="1" noChangeArrowheads="1"/>
          </p:cNvSpPr>
          <p:nvPr>
            <p:ph type="sldNum" sz="quarter" idx="5"/>
          </p:nvPr>
        </p:nvSpPr>
        <p:spPr>
          <a:ln/>
        </p:spPr>
        <p:txBody>
          <a:bodyPr/>
          <a:lstStyle/>
          <a:p>
            <a:fld id="{11F73CB2-81DE-D740-996E-6C5536176142}" type="slidenum">
              <a:rPr lang="en-US" altLang="en-US"/>
              <a:pPr/>
              <a:t>5</a:t>
            </a:fld>
            <a:endParaRPr lang="en-US" altLang="en-US"/>
          </a:p>
        </p:txBody>
      </p:sp>
      <p:sp>
        <p:nvSpPr>
          <p:cNvPr id="526338" name="Rectangle 7"/>
          <p:cNvSpPr txBox="1">
            <a:spLocks noGrp="1" noChangeArrowheads="1"/>
          </p:cNvSpPr>
          <p:nvPr/>
        </p:nvSpPr>
        <p:spPr bwMode="auto">
          <a:xfrm>
            <a:off x="5440363" y="6950075"/>
            <a:ext cx="4160837"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r" eaLnBrk="1" hangingPunct="1"/>
            <a:fld id="{17B6C89F-675D-F246-9CD0-BC36F88353B3}" type="slidenum">
              <a:rPr lang="en-US" altLang="en-US" sz="1200"/>
              <a:pPr algn="r" eaLnBrk="1" hangingPunct="1"/>
              <a:t>5</a:t>
            </a:fld>
            <a:endParaRPr lang="en-US" altLang="en-US" sz="1200"/>
          </a:p>
        </p:txBody>
      </p:sp>
      <p:sp>
        <p:nvSpPr>
          <p:cNvPr id="526339" name="Rectangle 2"/>
          <p:cNvSpPr>
            <a:spLocks noGrp="1" noRot="1" noChangeAspect="1" noChangeArrowheads="1" noTextEdit="1"/>
          </p:cNvSpPr>
          <p:nvPr>
            <p:ph type="sldImg"/>
          </p:nvPr>
        </p:nvSpPr>
        <p:spPr>
          <a:xfrm>
            <a:off x="2971800" y="549275"/>
            <a:ext cx="3657600" cy="2743200"/>
          </a:xfrm>
          <a:ln/>
        </p:spPr>
      </p:sp>
      <p:sp>
        <p:nvSpPr>
          <p:cNvPr id="526340" name="Rectangle 3"/>
          <p:cNvSpPr>
            <a:spLocks noGrp="1" noChangeArrowheads="1"/>
          </p:cNvSpPr>
          <p:nvPr>
            <p:ph type="body" idx="1"/>
          </p:nvPr>
        </p:nvSpPr>
        <p:spPr>
          <a:xfrm>
            <a:off x="1279525" y="3475038"/>
            <a:ext cx="7042150" cy="3290887"/>
          </a:xfrm>
        </p:spPr>
        <p:txBody>
          <a:bodyPr lIns="91440" tIns="45720" rIns="91440" bIns="45720"/>
          <a:lstStyle/>
          <a:p>
            <a:r>
              <a:rPr lang="en-US" altLang="en-US"/>
              <a:t>These are some basic background understandings needed for the course.  A system refers to a set of components that work together (hopefully). Can students think of systems other than information systems?  The point of an information system is to make sense out all the confusing data in the environment, and put the data into some kind of order.  Information is an ordered set of data that you can understand and act on.  If the students want to get a sense of raw data, show them a stock ticker on a Web financial site. Ask them to tell you what it means?  Then show them the current value of the Dow Jones Industrial Index and the S&amp;P 500, and its daily trend (or for that matter switch to a 1 year view of either of these indexes).  Looking at the indexes students can quickly get a grasp of whether the market is up or down, and they could act on that information.    </a:t>
            </a:r>
          </a:p>
          <a:p>
            <a:endParaRPr lang="en-US" altLang="en-US"/>
          </a:p>
          <a:p>
            <a:r>
              <a:rPr lang="en-US" altLang="en-US"/>
              <a:t>Emphasize the distinction between information and data. You could, for example, ask several students to list their ages and write the numbers on one side of the board – then you could calculate the average age of those students on the other side, oldest student, youngest student, and so forth, to illustrate the difference between raw data and meaningful information.</a:t>
            </a:r>
          </a:p>
          <a:p>
            <a:endParaRPr lang="en-US" altLang="en-US"/>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722220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7" name="Rectangle 7"/>
          <p:cNvSpPr>
            <a:spLocks noGrp="1" noChangeArrowheads="1"/>
          </p:cNvSpPr>
          <p:nvPr>
            <p:ph type="sldNum" sz="quarter" idx="5"/>
          </p:nvPr>
        </p:nvSpPr>
        <p:spPr>
          <a:ln/>
        </p:spPr>
        <p:txBody>
          <a:bodyPr/>
          <a:lstStyle/>
          <a:p>
            <a:fld id="{B683FE33-6FEE-2D46-A547-5AB06397F577}" type="slidenum">
              <a:rPr lang="en-US" altLang="en-US"/>
              <a:pPr/>
              <a:t>6</a:t>
            </a:fld>
            <a:endParaRPr lang="en-US" altLang="en-US"/>
          </a:p>
        </p:txBody>
      </p:sp>
      <p:sp>
        <p:nvSpPr>
          <p:cNvPr id="598018" name="Rectangle 7"/>
          <p:cNvSpPr txBox="1">
            <a:spLocks noGrp="1" noChangeArrowheads="1"/>
          </p:cNvSpPr>
          <p:nvPr/>
        </p:nvSpPr>
        <p:spPr bwMode="auto">
          <a:xfrm>
            <a:off x="5440363" y="6950075"/>
            <a:ext cx="4160837"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r" eaLnBrk="1" hangingPunct="1"/>
            <a:fld id="{3FAC84E9-94E7-8E47-9446-013473F51F66}" type="slidenum">
              <a:rPr lang="en-US" altLang="en-US" sz="1200"/>
              <a:pPr algn="r" eaLnBrk="1" hangingPunct="1"/>
              <a:t>6</a:t>
            </a:fld>
            <a:endParaRPr lang="en-US" altLang="en-US" sz="1200"/>
          </a:p>
        </p:txBody>
      </p:sp>
      <p:sp>
        <p:nvSpPr>
          <p:cNvPr id="598019" name="Rectangle 2"/>
          <p:cNvSpPr>
            <a:spLocks noGrp="1" noRot="1" noChangeAspect="1" noChangeArrowheads="1" noTextEdit="1"/>
          </p:cNvSpPr>
          <p:nvPr>
            <p:ph type="sldImg"/>
          </p:nvPr>
        </p:nvSpPr>
        <p:spPr>
          <a:xfrm>
            <a:off x="2971800" y="549275"/>
            <a:ext cx="3657600" cy="2743200"/>
          </a:xfrm>
          <a:ln/>
        </p:spPr>
      </p:sp>
      <p:sp>
        <p:nvSpPr>
          <p:cNvPr id="598020" name="Rectangle 3"/>
          <p:cNvSpPr>
            <a:spLocks noGrp="1" noChangeArrowheads="1"/>
          </p:cNvSpPr>
          <p:nvPr>
            <p:ph type="body" idx="1"/>
          </p:nvPr>
        </p:nvSpPr>
        <p:spPr>
          <a:xfrm>
            <a:off x="1279525" y="3475038"/>
            <a:ext cx="7042150" cy="3290887"/>
          </a:xfrm>
        </p:spPr>
        <p:txBody>
          <a:bodyPr lIns="91440" tIns="45720" rIns="91440" bIns="45720"/>
          <a:lstStyle/>
          <a:p>
            <a:r>
              <a:rPr lang="en-US" altLang="en-US" sz="1000"/>
              <a:t>Use an example similar to the one given in the previous slide to illustrate the three activities involved in the function of an information system. Continuing with that example, the process of asking students their age would represent input, calculating the average age and determining the oldest and youngest age would represent processing, and writing that information on the board would represent output.</a:t>
            </a:r>
          </a:p>
          <a:p>
            <a:endParaRPr lang="en-US" altLang="en-US" sz="1000"/>
          </a:p>
          <a:p>
            <a:r>
              <a:rPr lang="en-US" altLang="en-US" sz="1000"/>
              <a:t>Explain to students that the ‘house’ analogy runs as follows: assuming that a successful information system is like a completed ‘house’, computers and software only represent the tools and materials used to build the house. Tools and materials don’t just suddenly become a completed house – outside (human) input is required.  Systems need to be designed to fit the firms and the humans who work with the systems.  </a:t>
            </a:r>
          </a:p>
          <a:p>
            <a:endParaRPr lang="en-US" altLang="en-US" sz="1000"/>
          </a:p>
          <a:p>
            <a:r>
              <a:rPr lang="en-US" altLang="en-US" sz="1000"/>
              <a:t>The point of this diagram is first of all to highlight the three basic activities of information systems, so that students can understand what an information system is doing at its most fundamental level.  But the diagram also puts information systems into the context of organizations (firms), and then puts the firm into its respective environment composed of shareholders, higher level authorities (government), competitors, suppliers and customers.  Suddenly students should see that information systems play a central role mediating and interacting with all these players.  Hence, systems play a key role in the operations and survival of the firm. </a:t>
            </a:r>
          </a:p>
          <a:p>
            <a:endParaRPr lang="en-US" altLang="en-US" sz="1000"/>
          </a:p>
          <a:p>
            <a:r>
              <a:rPr lang="en-US" altLang="en-US" sz="1000"/>
              <a:t>You could also explain this diagram by relating it back to the opening case, as the book does. The two types of input into the Synergy system are manually entered data as well as video. The system processes that data and creates the output, video and statistics about specific types of players and plays.</a:t>
            </a:r>
          </a:p>
          <a:p>
            <a:endParaRPr lang="en-US" altLang="en-US" sz="1000"/>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6844184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7" name="Rectangle 7"/>
          <p:cNvSpPr>
            <a:spLocks noGrp="1" noChangeArrowheads="1"/>
          </p:cNvSpPr>
          <p:nvPr>
            <p:ph type="sldNum" sz="quarter" idx="5"/>
          </p:nvPr>
        </p:nvSpPr>
        <p:spPr>
          <a:ln/>
        </p:spPr>
        <p:txBody>
          <a:bodyPr/>
          <a:lstStyle/>
          <a:p>
            <a:fld id="{B683FE33-6FEE-2D46-A547-5AB06397F577}" type="slidenum">
              <a:rPr lang="en-US" altLang="en-US"/>
              <a:pPr/>
              <a:t>7</a:t>
            </a:fld>
            <a:endParaRPr lang="en-US" altLang="en-US"/>
          </a:p>
        </p:txBody>
      </p:sp>
      <p:sp>
        <p:nvSpPr>
          <p:cNvPr id="598018" name="Rectangle 7"/>
          <p:cNvSpPr txBox="1">
            <a:spLocks noGrp="1" noChangeArrowheads="1"/>
          </p:cNvSpPr>
          <p:nvPr/>
        </p:nvSpPr>
        <p:spPr bwMode="auto">
          <a:xfrm>
            <a:off x="5440363" y="6950075"/>
            <a:ext cx="4160837"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r" eaLnBrk="1" hangingPunct="1"/>
            <a:fld id="{3FAC84E9-94E7-8E47-9446-013473F51F66}" type="slidenum">
              <a:rPr lang="en-US" altLang="en-US" sz="1200"/>
              <a:pPr algn="r" eaLnBrk="1" hangingPunct="1"/>
              <a:t>7</a:t>
            </a:fld>
            <a:endParaRPr lang="en-US" altLang="en-US" sz="1200"/>
          </a:p>
        </p:txBody>
      </p:sp>
      <p:sp>
        <p:nvSpPr>
          <p:cNvPr id="598019" name="Rectangle 2"/>
          <p:cNvSpPr>
            <a:spLocks noGrp="1" noRot="1" noChangeAspect="1" noChangeArrowheads="1" noTextEdit="1"/>
          </p:cNvSpPr>
          <p:nvPr>
            <p:ph type="sldImg"/>
          </p:nvPr>
        </p:nvSpPr>
        <p:spPr>
          <a:xfrm>
            <a:off x="2971800" y="549275"/>
            <a:ext cx="3657600" cy="2743200"/>
          </a:xfrm>
          <a:ln/>
        </p:spPr>
      </p:sp>
      <p:sp>
        <p:nvSpPr>
          <p:cNvPr id="598020" name="Rectangle 3"/>
          <p:cNvSpPr>
            <a:spLocks noGrp="1" noChangeArrowheads="1"/>
          </p:cNvSpPr>
          <p:nvPr>
            <p:ph type="body" idx="1"/>
          </p:nvPr>
        </p:nvSpPr>
        <p:spPr>
          <a:xfrm>
            <a:off x="1279525" y="3475038"/>
            <a:ext cx="7042150" cy="3290887"/>
          </a:xfrm>
        </p:spPr>
        <p:txBody>
          <a:bodyPr lIns="91440" tIns="45720" rIns="91440" bIns="45720"/>
          <a:lstStyle/>
          <a:p>
            <a:r>
              <a:rPr lang="en-US" altLang="en-US" sz="1000"/>
              <a:t>Use an example similar to the one given in the previous slide to illustrate the three activities involved in the function of an information system. Continuing with that example, the process of asking students their age would represent input, calculating the average age and determining the oldest and youngest age would represent processing, and writing that information on the board would represent output.</a:t>
            </a:r>
          </a:p>
          <a:p>
            <a:endParaRPr lang="en-US" altLang="en-US" sz="1000"/>
          </a:p>
          <a:p>
            <a:r>
              <a:rPr lang="en-US" altLang="en-US" sz="1000"/>
              <a:t>Explain to students that the ‘house’ analogy runs as follows: assuming that a successful information system is like a completed ‘house’, computers and software only represent the tools and materials used to build the house. Tools and materials don’t just suddenly become a completed house – outside (human) input is required.  Systems need to be designed to fit the firms and the humans who work with the systems.  </a:t>
            </a:r>
          </a:p>
          <a:p>
            <a:endParaRPr lang="en-US" altLang="en-US" sz="1000"/>
          </a:p>
          <a:p>
            <a:r>
              <a:rPr lang="en-US" altLang="en-US" sz="1000"/>
              <a:t>The point of this diagram is first of all to highlight the three basic activities of information systems, so that students can understand what an information system is doing at its most fundamental level.  But the diagram also puts information systems into the context of organizations (firms), and then puts the firm into its respective environment composed of shareholders, higher level authorities (government), competitors, suppliers and customers.  Suddenly students should see that information systems play a central role mediating and interacting with all these players.  Hence, systems play a key role in the operations and survival of the firm. </a:t>
            </a:r>
          </a:p>
          <a:p>
            <a:endParaRPr lang="en-US" altLang="en-US" sz="1000"/>
          </a:p>
          <a:p>
            <a:r>
              <a:rPr lang="en-US" altLang="en-US" sz="1000"/>
              <a:t>You could also explain this diagram by relating it back to the opening case, as the book does. The two types of input into the Synergy system are manually entered data as well as video. The system processes that data and creates the output, video and statistics about specific types of players and plays.</a:t>
            </a:r>
          </a:p>
          <a:p>
            <a:endParaRPr lang="en-US" altLang="en-US" sz="1000"/>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0748852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7" name="Rectangle 7"/>
          <p:cNvSpPr>
            <a:spLocks noGrp="1" noChangeArrowheads="1"/>
          </p:cNvSpPr>
          <p:nvPr>
            <p:ph type="sldNum" sz="quarter" idx="5"/>
          </p:nvPr>
        </p:nvSpPr>
        <p:spPr>
          <a:ln/>
        </p:spPr>
        <p:txBody>
          <a:bodyPr/>
          <a:lstStyle/>
          <a:p>
            <a:fld id="{E112B51A-D038-A546-9DB2-33318DBA8E6F}" type="slidenum">
              <a:rPr lang="en-US" altLang="en-US"/>
              <a:pPr/>
              <a:t>8</a:t>
            </a:fld>
            <a:endParaRPr lang="en-US" altLang="en-US"/>
          </a:p>
        </p:txBody>
      </p:sp>
      <p:sp>
        <p:nvSpPr>
          <p:cNvPr id="499714" name="Rectangle 7"/>
          <p:cNvSpPr txBox="1">
            <a:spLocks noGrp="1" noChangeArrowheads="1"/>
          </p:cNvSpPr>
          <p:nvPr/>
        </p:nvSpPr>
        <p:spPr bwMode="auto">
          <a:xfrm>
            <a:off x="5440363" y="6950075"/>
            <a:ext cx="4160837"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r" eaLnBrk="1" hangingPunct="1"/>
            <a:fld id="{8D682130-9174-BB47-8A67-AFCE90E079A3}" type="slidenum">
              <a:rPr lang="en-US" altLang="en-US" sz="1200"/>
              <a:pPr algn="r" eaLnBrk="1" hangingPunct="1"/>
              <a:t>8</a:t>
            </a:fld>
            <a:endParaRPr lang="en-US" altLang="en-US" sz="1200"/>
          </a:p>
        </p:txBody>
      </p:sp>
      <p:sp>
        <p:nvSpPr>
          <p:cNvPr id="499715" name="Rectangle 2"/>
          <p:cNvSpPr>
            <a:spLocks noGrp="1" noRot="1" noChangeAspect="1" noChangeArrowheads="1" noTextEdit="1"/>
          </p:cNvSpPr>
          <p:nvPr>
            <p:ph type="sldImg"/>
          </p:nvPr>
        </p:nvSpPr>
        <p:spPr>
          <a:xfrm>
            <a:off x="2971800" y="549275"/>
            <a:ext cx="3657600" cy="2743200"/>
          </a:xfrm>
          <a:ln/>
        </p:spPr>
      </p:sp>
      <p:sp>
        <p:nvSpPr>
          <p:cNvPr id="499716" name="Rectangle 3"/>
          <p:cNvSpPr>
            <a:spLocks noGrp="1" noChangeArrowheads="1"/>
          </p:cNvSpPr>
          <p:nvPr>
            <p:ph type="body" idx="1"/>
          </p:nvPr>
        </p:nvSpPr>
        <p:spPr>
          <a:xfrm>
            <a:off x="1279525" y="3475038"/>
            <a:ext cx="7042150" cy="3290887"/>
          </a:xfrm>
        </p:spPr>
        <p:txBody>
          <a:bodyPr lIns="91440" tIns="45720" rIns="91440" bIns="45720"/>
          <a:lstStyle/>
          <a:p>
            <a:r>
              <a:rPr lang="en-US" altLang="en-US"/>
              <a:t>New federal security and accounting laws that require companies to store e-mail for 5 years have spurred the growth of digital information, which is increasing at a rate of 5 exabytes annually. Students may be surprised to learn that 5 exabytes of data is equivalent to 37,000 Libraries of Congress.  Ask the students to think about what difference it makes to the world economy, or the U.S. economy, if global operations become much less expensive?  What are the challenges to American suppliers of goods and services, and to labor? </a:t>
            </a:r>
          </a:p>
          <a:p>
            <a:r>
              <a:rPr lang="en-US" altLang="en-US"/>
              <a:t>Time shifting and space shifting are connected to globalization. You could ask students to explain why a digital firm is more likely to benefit from globalization than a traditional firm; the right idea is that by allowing business to be conducted at any time (time shifting) and any place (space shifting), digital firms are ideally suited for global operations which take place in remote locations and very different time zones.  </a:t>
            </a:r>
          </a:p>
          <a:p>
            <a:endParaRPr lang="en-US" altLang="en-US"/>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704989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7" name="Rectangle 7"/>
          <p:cNvSpPr>
            <a:spLocks noGrp="1" noChangeArrowheads="1"/>
          </p:cNvSpPr>
          <p:nvPr>
            <p:ph type="sldNum" sz="quarter" idx="5"/>
          </p:nvPr>
        </p:nvSpPr>
        <p:spPr>
          <a:ln/>
        </p:spPr>
        <p:txBody>
          <a:bodyPr/>
          <a:lstStyle/>
          <a:p>
            <a:fld id="{17B7416C-2229-3C4D-977F-2A8CF2C6D4E7}" type="slidenum">
              <a:rPr lang="en-US" altLang="en-US"/>
              <a:pPr/>
              <a:t>9</a:t>
            </a:fld>
            <a:endParaRPr lang="en-US" altLang="en-US"/>
          </a:p>
        </p:txBody>
      </p:sp>
      <p:sp>
        <p:nvSpPr>
          <p:cNvPr id="497666" name="Rectangle 7"/>
          <p:cNvSpPr txBox="1">
            <a:spLocks noGrp="1" noChangeArrowheads="1"/>
          </p:cNvSpPr>
          <p:nvPr/>
        </p:nvSpPr>
        <p:spPr bwMode="auto">
          <a:xfrm>
            <a:off x="5440363" y="6950075"/>
            <a:ext cx="4160837"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r" eaLnBrk="1" hangingPunct="1"/>
            <a:fld id="{C9D273A9-58A8-F74F-8752-AEA233BCEDBF}" type="slidenum">
              <a:rPr lang="en-US" altLang="en-US" sz="1200"/>
              <a:pPr algn="r" eaLnBrk="1" hangingPunct="1"/>
              <a:t>9</a:t>
            </a:fld>
            <a:endParaRPr lang="en-US" altLang="en-US" sz="1200"/>
          </a:p>
        </p:txBody>
      </p:sp>
      <p:sp>
        <p:nvSpPr>
          <p:cNvPr id="497667" name="Rectangle 2"/>
          <p:cNvSpPr>
            <a:spLocks noGrp="1" noRot="1" noChangeAspect="1" noChangeArrowheads="1" noTextEdit="1"/>
          </p:cNvSpPr>
          <p:nvPr>
            <p:ph type="sldImg"/>
          </p:nvPr>
        </p:nvSpPr>
        <p:spPr>
          <a:xfrm>
            <a:off x="2971800" y="549275"/>
            <a:ext cx="3657600" cy="2743200"/>
          </a:xfrm>
          <a:ln/>
        </p:spPr>
      </p:sp>
      <p:sp>
        <p:nvSpPr>
          <p:cNvPr id="497668" name="Rectangle 3"/>
          <p:cNvSpPr>
            <a:spLocks noGrp="1" noChangeArrowheads="1"/>
          </p:cNvSpPr>
          <p:nvPr>
            <p:ph type="body" idx="1"/>
          </p:nvPr>
        </p:nvSpPr>
        <p:spPr>
          <a:xfrm>
            <a:off x="1279525" y="3475038"/>
            <a:ext cx="7042150" cy="3290887"/>
          </a:xfrm>
        </p:spPr>
        <p:txBody>
          <a:bodyPr lIns="91440" tIns="45720" rIns="91440" bIns="45720"/>
          <a:lstStyle/>
          <a:p>
            <a:r>
              <a:rPr lang="en-US" altLang="en-US" dirty="0"/>
              <a:t>Ask students to predict whether an NBA team using Synergy Sports Technology would be more successful than a team that did not use the service. Prompt them to explain why they feel the way they do. You could also ask whether or not they would expect an organization like a professional sports franchise to be a good example of the importance of information systems. The point here would be that information systems are vitally important to all forms of business, professional sports included.</a:t>
            </a:r>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105580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a:spLocks noGrp="1" noChangeArrowheads="1"/>
          </p:cNvSpPr>
          <p:nvPr>
            <p:ph type="hdr" sz="quarter"/>
          </p:nvPr>
        </p:nvSpPr>
        <p:spPr>
          <a:ln/>
        </p:spPr>
        <p:txBody>
          <a:bodyPr/>
          <a:lstStyle/>
          <a:p>
            <a:r>
              <a:rPr lang="en-US" altLang="en-US" smtClean="0"/>
              <a:t>IFSM300-Wk1-Ch1-7-Intro-IT</a:t>
            </a:r>
            <a:endParaRPr lang="en-US" altLang="en-US"/>
          </a:p>
        </p:txBody>
      </p:sp>
      <p:sp>
        <p:nvSpPr>
          <p:cNvPr id="7" name="Rectangle 7"/>
          <p:cNvSpPr>
            <a:spLocks noGrp="1" noChangeArrowheads="1"/>
          </p:cNvSpPr>
          <p:nvPr>
            <p:ph type="sldNum" sz="quarter" idx="5"/>
          </p:nvPr>
        </p:nvSpPr>
        <p:spPr>
          <a:ln/>
        </p:spPr>
        <p:txBody>
          <a:bodyPr/>
          <a:lstStyle/>
          <a:p>
            <a:fld id="{2D5A7CF8-B44F-2A42-8C33-408C8D42D752}" type="slidenum">
              <a:rPr lang="en-US" altLang="en-US"/>
              <a:pPr/>
              <a:t>11</a:t>
            </a:fld>
            <a:endParaRPr lang="en-US" altLang="en-US"/>
          </a:p>
        </p:txBody>
      </p:sp>
      <p:sp>
        <p:nvSpPr>
          <p:cNvPr id="507906" name="Rectangle 7"/>
          <p:cNvSpPr txBox="1">
            <a:spLocks noGrp="1" noChangeArrowheads="1"/>
          </p:cNvSpPr>
          <p:nvPr/>
        </p:nvSpPr>
        <p:spPr bwMode="auto">
          <a:xfrm>
            <a:off x="5440363" y="6950075"/>
            <a:ext cx="4160837"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algn="r" eaLnBrk="1" hangingPunct="1"/>
            <a:fld id="{9047C72F-FC78-1741-95FF-3225E6EF7DE9}" type="slidenum">
              <a:rPr lang="en-US" altLang="en-US" sz="1200"/>
              <a:pPr algn="r" eaLnBrk="1" hangingPunct="1"/>
              <a:t>11</a:t>
            </a:fld>
            <a:endParaRPr lang="en-US" altLang="en-US" sz="1200"/>
          </a:p>
        </p:txBody>
      </p:sp>
      <p:sp>
        <p:nvSpPr>
          <p:cNvPr id="507907" name="Rectangle 2"/>
          <p:cNvSpPr>
            <a:spLocks noGrp="1" noRot="1" noChangeAspect="1" noChangeArrowheads="1" noTextEdit="1"/>
          </p:cNvSpPr>
          <p:nvPr>
            <p:ph type="sldImg"/>
          </p:nvPr>
        </p:nvSpPr>
        <p:spPr>
          <a:xfrm>
            <a:off x="2971800" y="549275"/>
            <a:ext cx="3657600" cy="2743200"/>
          </a:xfrm>
          <a:ln/>
        </p:spPr>
      </p:sp>
      <p:sp>
        <p:nvSpPr>
          <p:cNvPr id="507908" name="Rectangle 3"/>
          <p:cNvSpPr>
            <a:spLocks noGrp="1" noChangeArrowheads="1"/>
          </p:cNvSpPr>
          <p:nvPr>
            <p:ph type="body" idx="1"/>
          </p:nvPr>
        </p:nvSpPr>
        <p:spPr>
          <a:xfrm>
            <a:off x="1279525" y="3475038"/>
            <a:ext cx="7042150" cy="3290887"/>
          </a:xfrm>
        </p:spPr>
        <p:txBody>
          <a:bodyPr lIns="91440" tIns="45720" rIns="91440" bIns="45720"/>
          <a:lstStyle/>
          <a:p>
            <a:r>
              <a:rPr lang="en-US" altLang="en-US" dirty="0"/>
              <a:t>The basic point of this graphic is that in order to achieve its business objectives, a firm will need a significant investment in IT.  Going the other direction (from right to left), having a significant IT platform can lead to changes in business objectives and strategies.  </a:t>
            </a:r>
          </a:p>
          <a:p>
            <a:r>
              <a:rPr lang="en-US" altLang="en-US" dirty="0"/>
              <a:t>Emphasize the two-way nature of this relationship. Businesses rely on information systems to help them achieve their goals; a business without adequate information systems will inevitably fall short. But information systems are also products of the businesses that use them. Businesses shape their information systems and information systems shape businesses.</a:t>
            </a:r>
          </a:p>
          <a:p>
            <a:r>
              <a:rPr kumimoji="0" lang="en-US" altLang="en-US" dirty="0">
                <a:solidFill>
                  <a:srgbClr val="231F20"/>
                </a:solidFill>
              </a:rPr>
              <a:t>In contemporary systems there is a growing interdependence between a firm’s information systems</a:t>
            </a:r>
          </a:p>
          <a:p>
            <a:r>
              <a:rPr kumimoji="0" lang="en-US" altLang="en-US" dirty="0">
                <a:solidFill>
                  <a:srgbClr val="231F20"/>
                </a:solidFill>
              </a:rPr>
              <a:t>and its business capabilities. Changes in strategy, rules, and business processes increasingly require changes in hardware, software, databases, and telecommunications. Often, what the organization would like to do depends on what its systems will permit it to do.</a:t>
            </a:r>
          </a:p>
          <a:p>
            <a:endParaRPr lang="en-US" altLang="en-US" dirty="0"/>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662869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Footer Placeholder 3"/>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lvl1pPr>
              <a:defRPr/>
            </a:lvl1pPr>
          </a:lstStyle>
          <a:p>
            <a:fld id="{B8E2FDE4-DBA8-9A48-872A-F0FD793013C0}" type="slidenum">
              <a:rPr lang="en-US" altLang="en-US"/>
              <a:pPr/>
              <a:t>‹#›</a:t>
            </a:fld>
            <a:endParaRPr lang="en-US" altLang="en-US"/>
          </a:p>
        </p:txBody>
      </p:sp>
    </p:spTree>
    <p:extLst>
      <p:ext uri="{BB962C8B-B14F-4D97-AF65-F5344CB8AC3E}">
        <p14:creationId xmlns:p14="http://schemas.microsoft.com/office/powerpoint/2010/main" val="138786697"/>
      </p:ext>
    </p:extLst>
  </p:cSld>
  <p:clrMapOvr>
    <a:masterClrMapping/>
  </p:clrMapOvr>
  <p:transition spd="slow">
    <p:push dir="u"/>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lvl1pPr>
              <a:defRPr/>
            </a:lvl1pPr>
          </a:lstStyle>
          <a:p>
            <a:fld id="{668A12AD-841B-E54A-A612-E7CC9DA47398}" type="slidenum">
              <a:rPr lang="en-US" altLang="en-US"/>
              <a:pPr/>
              <a:t>‹#›</a:t>
            </a:fld>
            <a:endParaRPr lang="en-US" altLang="en-US"/>
          </a:p>
        </p:txBody>
      </p:sp>
    </p:spTree>
    <p:extLst>
      <p:ext uri="{BB962C8B-B14F-4D97-AF65-F5344CB8AC3E}">
        <p14:creationId xmlns:p14="http://schemas.microsoft.com/office/powerpoint/2010/main" val="966442643"/>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48450" y="69850"/>
            <a:ext cx="2114550" cy="648335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04800" y="69850"/>
            <a:ext cx="6191250" cy="64833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lvl1pPr>
              <a:defRPr/>
            </a:lvl1pPr>
          </a:lstStyle>
          <a:p>
            <a:fld id="{15BDBCF5-99B2-4B4A-9849-F1E4AEB220FC}" type="slidenum">
              <a:rPr lang="en-US" altLang="en-US"/>
              <a:pPr/>
              <a:t>‹#›</a:t>
            </a:fld>
            <a:endParaRPr lang="en-US" altLang="en-US"/>
          </a:p>
        </p:txBody>
      </p:sp>
    </p:spTree>
    <p:extLst>
      <p:ext uri="{BB962C8B-B14F-4D97-AF65-F5344CB8AC3E}">
        <p14:creationId xmlns:p14="http://schemas.microsoft.com/office/powerpoint/2010/main" val="1582678640"/>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69850"/>
            <a:ext cx="8458200" cy="92075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304800" y="1143000"/>
            <a:ext cx="4152900" cy="5410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10100" y="1143000"/>
            <a:ext cx="4152900" cy="5410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a:xfrm>
            <a:off x="5829300" y="6527800"/>
            <a:ext cx="2895600" cy="304800"/>
          </a:xfrm>
        </p:spPr>
        <p:txBody>
          <a:bodyPr/>
          <a:lstStyle>
            <a:lvl1pPr>
              <a:defRPr/>
            </a:lvl1pPr>
          </a:lstStyle>
          <a:p>
            <a:r>
              <a:rPr lang="en-US" altLang="en-US" smtClean="0"/>
              <a:t>Copyright © 2018  R.M. Laurie</a:t>
            </a:r>
            <a:endParaRPr lang="en-US" altLang="en-US"/>
          </a:p>
        </p:txBody>
      </p:sp>
      <p:sp>
        <p:nvSpPr>
          <p:cNvPr id="6" name="Slide Number Placeholder 5"/>
          <p:cNvSpPr>
            <a:spLocks noGrp="1"/>
          </p:cNvSpPr>
          <p:nvPr>
            <p:ph type="sldNum" sz="quarter" idx="11"/>
          </p:nvPr>
        </p:nvSpPr>
        <p:spPr>
          <a:xfrm>
            <a:off x="8839200" y="6527800"/>
            <a:ext cx="304800" cy="304800"/>
          </a:xfrm>
        </p:spPr>
        <p:txBody>
          <a:bodyPr/>
          <a:lstStyle>
            <a:lvl1pPr>
              <a:defRPr/>
            </a:lvl1pPr>
          </a:lstStyle>
          <a:p>
            <a:fld id="{214BB117-A1F8-3947-9FE0-98F43A4D0F01}" type="slidenum">
              <a:rPr lang="en-US" altLang="en-US"/>
              <a:pPr/>
              <a:t>‹#›</a:t>
            </a:fld>
            <a:endParaRPr lang="en-US" altLang="en-US"/>
          </a:p>
        </p:txBody>
      </p:sp>
    </p:spTree>
    <p:extLst>
      <p:ext uri="{BB962C8B-B14F-4D97-AF65-F5344CB8AC3E}">
        <p14:creationId xmlns:p14="http://schemas.microsoft.com/office/powerpoint/2010/main" val="1347450738"/>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sz="2800"/>
            </a:lvl1pPr>
            <a:lvl2pPr>
              <a:defRPr sz="2400"/>
            </a:lvl2pPr>
            <a:lvl3pPr>
              <a:defRPr sz="2000"/>
            </a:lvl3pPr>
            <a:lvl4pPr>
              <a:defRPr sz="1800"/>
            </a:lvl4pPr>
            <a:lvl5pPr>
              <a:defRPr sz="1800"/>
            </a:lvl5p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Footer Placeholder 3"/>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lvl1pPr>
              <a:defRPr/>
            </a:lvl1pPr>
          </a:lstStyle>
          <a:p>
            <a:fld id="{73F93C4B-C223-9949-A828-DD3D95DB64DB}" type="slidenum">
              <a:rPr lang="en-US" altLang="en-US"/>
              <a:pPr/>
              <a:t>‹#›</a:t>
            </a:fld>
            <a:endParaRPr lang="en-US" altLang="en-US"/>
          </a:p>
        </p:txBody>
      </p:sp>
    </p:spTree>
    <p:extLst>
      <p:ext uri="{BB962C8B-B14F-4D97-AF65-F5344CB8AC3E}">
        <p14:creationId xmlns:p14="http://schemas.microsoft.com/office/powerpoint/2010/main" val="420775837"/>
      </p:ext>
    </p:extLst>
  </p:cSld>
  <p:clrMapOvr>
    <a:masterClrMapping/>
  </p:clrMapOvr>
  <p:transition spd="slow">
    <p:push dir="u"/>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Footer Placeholder 3"/>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lvl1pPr>
              <a:defRPr/>
            </a:lvl1pPr>
          </a:lstStyle>
          <a:p>
            <a:fld id="{EC346995-BE7E-8547-8258-0848855F48CA}" type="slidenum">
              <a:rPr lang="en-US" altLang="en-US"/>
              <a:pPr/>
              <a:t>‹#›</a:t>
            </a:fld>
            <a:endParaRPr lang="en-US" altLang="en-US"/>
          </a:p>
        </p:txBody>
      </p:sp>
    </p:spTree>
    <p:extLst>
      <p:ext uri="{BB962C8B-B14F-4D97-AF65-F5344CB8AC3E}">
        <p14:creationId xmlns:p14="http://schemas.microsoft.com/office/powerpoint/2010/main" val="315842888"/>
      </p:ext>
    </p:extLst>
  </p:cSld>
  <p:clrMapOvr>
    <a:masterClrMapping/>
  </p:clrMapOvr>
  <p:transition spd="slow">
    <p:push dir="u"/>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smtClean="0"/>
              <a:t>Click to edit Master title style</a:t>
            </a:r>
            <a:endParaRPr lang="en-US"/>
          </a:p>
        </p:txBody>
      </p:sp>
      <p:sp>
        <p:nvSpPr>
          <p:cNvPr id="3" name="Content Placeholder 2"/>
          <p:cNvSpPr>
            <a:spLocks noGrp="1"/>
          </p:cNvSpPr>
          <p:nvPr>
            <p:ph sz="half" idx="1"/>
          </p:nvPr>
        </p:nvSpPr>
        <p:spPr>
          <a:xfrm>
            <a:off x="304800" y="1143000"/>
            <a:ext cx="4152900" cy="5410200"/>
          </a:xfrm>
        </p:spPr>
        <p:txBody>
          <a:bodyPr/>
          <a:lstStyle>
            <a:lvl1pPr>
              <a:defRPr sz="2800"/>
            </a:lvl1pPr>
            <a:lvl2pPr>
              <a:defRPr sz="2400"/>
            </a:lvl2pPr>
            <a:lvl3pPr>
              <a:defRPr sz="2000"/>
            </a:lvl3pPr>
            <a:lvl4pPr>
              <a:defRPr sz="1800"/>
            </a:lvl4pPr>
            <a:lvl5pPr>
              <a:defRPr sz="1800"/>
            </a:lvl5p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10100" y="1143000"/>
            <a:ext cx="4152900" cy="5410200"/>
          </a:xfrm>
        </p:spPr>
        <p:txBody>
          <a:bodyPr/>
          <a:lstStyle>
            <a:lvl1pPr>
              <a:defRPr sz="2800"/>
            </a:lvl1pPr>
            <a:lvl2pPr>
              <a:defRPr sz="2400"/>
            </a:lvl2pPr>
            <a:lvl3pPr>
              <a:defRPr sz="2000"/>
            </a:lvl3pPr>
            <a:lvl4pPr>
              <a:defRPr sz="1800"/>
            </a:lvl4pPr>
            <a:lvl5pPr>
              <a:defRPr sz="1800"/>
            </a:lvl5p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Footer Placeholder 4"/>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6" name="Slide Number Placeholder 5"/>
          <p:cNvSpPr>
            <a:spLocks noGrp="1"/>
          </p:cNvSpPr>
          <p:nvPr>
            <p:ph type="sldNum" sz="quarter" idx="11"/>
          </p:nvPr>
        </p:nvSpPr>
        <p:spPr/>
        <p:txBody>
          <a:bodyPr/>
          <a:lstStyle>
            <a:lvl1pPr>
              <a:defRPr/>
            </a:lvl1pPr>
          </a:lstStyle>
          <a:p>
            <a:fld id="{C3ECEA23-EFEB-6D4E-93E2-5425EAF1CA00}" type="slidenum">
              <a:rPr lang="en-US" altLang="en-US"/>
              <a:pPr/>
              <a:t>‹#›</a:t>
            </a:fld>
            <a:endParaRPr lang="en-US" altLang="en-US"/>
          </a:p>
        </p:txBody>
      </p:sp>
    </p:spTree>
    <p:extLst>
      <p:ext uri="{BB962C8B-B14F-4D97-AF65-F5344CB8AC3E}">
        <p14:creationId xmlns:p14="http://schemas.microsoft.com/office/powerpoint/2010/main" val="1939326879"/>
      </p:ext>
    </p:extLst>
  </p:cSld>
  <p:clrMapOvr>
    <a:masterClrMapping/>
  </p:clrMapOvr>
  <p:transition spd="slow">
    <p:push dir="u"/>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6"/>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8" name="Slide Number Placeholder 7"/>
          <p:cNvSpPr>
            <a:spLocks noGrp="1"/>
          </p:cNvSpPr>
          <p:nvPr>
            <p:ph type="sldNum" sz="quarter" idx="11"/>
          </p:nvPr>
        </p:nvSpPr>
        <p:spPr/>
        <p:txBody>
          <a:bodyPr/>
          <a:lstStyle>
            <a:lvl1pPr>
              <a:defRPr/>
            </a:lvl1pPr>
          </a:lstStyle>
          <a:p>
            <a:fld id="{D6E46710-DAA0-3042-978B-05A4F8707689}" type="slidenum">
              <a:rPr lang="en-US" altLang="en-US"/>
              <a:pPr/>
              <a:t>‹#›</a:t>
            </a:fld>
            <a:endParaRPr lang="en-US" altLang="en-US"/>
          </a:p>
        </p:txBody>
      </p:sp>
    </p:spTree>
    <p:extLst>
      <p:ext uri="{BB962C8B-B14F-4D97-AF65-F5344CB8AC3E}">
        <p14:creationId xmlns:p14="http://schemas.microsoft.com/office/powerpoint/2010/main" val="1907544834"/>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ooter Placeholder 2"/>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4" name="Slide Number Placeholder 3"/>
          <p:cNvSpPr>
            <a:spLocks noGrp="1"/>
          </p:cNvSpPr>
          <p:nvPr>
            <p:ph type="sldNum" sz="quarter" idx="11"/>
          </p:nvPr>
        </p:nvSpPr>
        <p:spPr/>
        <p:txBody>
          <a:bodyPr/>
          <a:lstStyle>
            <a:lvl1pPr>
              <a:defRPr/>
            </a:lvl1pPr>
          </a:lstStyle>
          <a:p>
            <a:fld id="{396B357F-3C33-3C4E-BA46-73E2AABAE295}" type="slidenum">
              <a:rPr lang="en-US" altLang="en-US"/>
              <a:pPr/>
              <a:t>‹#›</a:t>
            </a:fld>
            <a:endParaRPr lang="en-US" altLang="en-US"/>
          </a:p>
        </p:txBody>
      </p:sp>
    </p:spTree>
    <p:extLst>
      <p:ext uri="{BB962C8B-B14F-4D97-AF65-F5344CB8AC3E}">
        <p14:creationId xmlns:p14="http://schemas.microsoft.com/office/powerpoint/2010/main" val="322658975"/>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3" name="Slide Number Placeholder 2"/>
          <p:cNvSpPr>
            <a:spLocks noGrp="1"/>
          </p:cNvSpPr>
          <p:nvPr>
            <p:ph type="sldNum" sz="quarter" idx="11"/>
          </p:nvPr>
        </p:nvSpPr>
        <p:spPr/>
        <p:txBody>
          <a:bodyPr/>
          <a:lstStyle>
            <a:lvl1pPr>
              <a:defRPr/>
            </a:lvl1pPr>
          </a:lstStyle>
          <a:p>
            <a:fld id="{62B3B004-FFEF-8346-B9F5-4427B2A27E59}" type="slidenum">
              <a:rPr lang="en-US" altLang="en-US"/>
              <a:pPr/>
              <a:t>‹#›</a:t>
            </a:fld>
            <a:endParaRPr lang="en-US" altLang="en-US"/>
          </a:p>
        </p:txBody>
      </p:sp>
    </p:spTree>
    <p:extLst>
      <p:ext uri="{BB962C8B-B14F-4D97-AF65-F5344CB8AC3E}">
        <p14:creationId xmlns:p14="http://schemas.microsoft.com/office/powerpoint/2010/main" val="533184150"/>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6" name="Slide Number Placeholder 5"/>
          <p:cNvSpPr>
            <a:spLocks noGrp="1"/>
          </p:cNvSpPr>
          <p:nvPr>
            <p:ph type="sldNum" sz="quarter" idx="11"/>
          </p:nvPr>
        </p:nvSpPr>
        <p:spPr/>
        <p:txBody>
          <a:bodyPr/>
          <a:lstStyle>
            <a:lvl1pPr>
              <a:defRPr/>
            </a:lvl1pPr>
          </a:lstStyle>
          <a:p>
            <a:fld id="{0172833C-412B-6944-A6C5-9C0924467067}" type="slidenum">
              <a:rPr lang="en-US" altLang="en-US"/>
              <a:pPr/>
              <a:t>‹#›</a:t>
            </a:fld>
            <a:endParaRPr lang="en-US" altLang="en-US"/>
          </a:p>
        </p:txBody>
      </p:sp>
    </p:spTree>
    <p:extLst>
      <p:ext uri="{BB962C8B-B14F-4D97-AF65-F5344CB8AC3E}">
        <p14:creationId xmlns:p14="http://schemas.microsoft.com/office/powerpoint/2010/main" val="1924233766"/>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r>
              <a:rPr lang="en-US" altLang="en-US" smtClean="0"/>
              <a:t>Copyright © 2018  R.M. Laurie</a:t>
            </a:r>
            <a:endParaRPr lang="en-US" altLang="en-US"/>
          </a:p>
        </p:txBody>
      </p:sp>
      <p:sp>
        <p:nvSpPr>
          <p:cNvPr id="6" name="Slide Number Placeholder 5"/>
          <p:cNvSpPr>
            <a:spLocks noGrp="1"/>
          </p:cNvSpPr>
          <p:nvPr>
            <p:ph type="sldNum" sz="quarter" idx="11"/>
          </p:nvPr>
        </p:nvSpPr>
        <p:spPr/>
        <p:txBody>
          <a:bodyPr/>
          <a:lstStyle>
            <a:lvl1pPr>
              <a:defRPr/>
            </a:lvl1pPr>
          </a:lstStyle>
          <a:p>
            <a:fld id="{8A64868A-3145-0B4F-BECF-C3B42ABD125B}" type="slidenum">
              <a:rPr lang="en-US" altLang="en-US"/>
              <a:pPr/>
              <a:t>‹#›</a:t>
            </a:fld>
            <a:endParaRPr lang="en-US" altLang="en-US"/>
          </a:p>
        </p:txBody>
      </p:sp>
    </p:spTree>
    <p:extLst>
      <p:ext uri="{BB962C8B-B14F-4D97-AF65-F5344CB8AC3E}">
        <p14:creationId xmlns:p14="http://schemas.microsoft.com/office/powerpoint/2010/main" val="1640664989"/>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5" Type="http://schemas.openxmlformats.org/officeDocument/2006/relationships/image" Target="../media/image2.png"/><Relationship Id="rId16"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47810" name="Picture 3074" descr="frmViolet_RMLaurie"/>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47811" name="Rectangle 3075"/>
          <p:cNvSpPr>
            <a:spLocks noGrp="1" noChangeArrowheads="1"/>
          </p:cNvSpPr>
          <p:nvPr>
            <p:ph type="title"/>
          </p:nvPr>
        </p:nvSpPr>
        <p:spPr bwMode="auto">
          <a:xfrm>
            <a:off x="304800" y="69850"/>
            <a:ext cx="8458200" cy="920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2075" tIns="46038" rIns="92075" bIns="46038" numCol="1" anchor="b" anchorCtr="0" compatLnSpc="1">
            <a:prstTxWarp prst="textNoShape">
              <a:avLst/>
            </a:prstTxWarp>
          </a:bodyPr>
          <a:lstStyle/>
          <a:p>
            <a:pPr lvl="0"/>
            <a:r>
              <a:rPr lang="en-US" altLang="en-US"/>
              <a:t>Click to edit Master title style</a:t>
            </a:r>
          </a:p>
        </p:txBody>
      </p:sp>
      <p:sp>
        <p:nvSpPr>
          <p:cNvPr id="247812" name="Rectangle 3076"/>
          <p:cNvSpPr>
            <a:spLocks noGrp="1" noChangeArrowheads="1"/>
          </p:cNvSpPr>
          <p:nvPr>
            <p:ph type="body" idx="1"/>
          </p:nvPr>
        </p:nvSpPr>
        <p:spPr bwMode="auto">
          <a:xfrm>
            <a:off x="304800" y="1143000"/>
            <a:ext cx="8458200"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2075" tIns="46038" rIns="92075" bIns="46038"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47813" name="Rectangle 3077"/>
          <p:cNvSpPr>
            <a:spLocks noGrp="1" noChangeArrowheads="1"/>
          </p:cNvSpPr>
          <p:nvPr>
            <p:ph type="ftr" sz="quarter" idx="3"/>
          </p:nvPr>
        </p:nvSpPr>
        <p:spPr bwMode="auto">
          <a:xfrm>
            <a:off x="5829300" y="6527800"/>
            <a:ext cx="2895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none" lIns="92075" tIns="46038" rIns="92075" bIns="46038" numCol="1" anchor="ctr" anchorCtr="0" compatLnSpc="1">
            <a:prstTxWarp prst="textNoShape">
              <a:avLst/>
            </a:prstTxWarp>
          </a:bodyPr>
          <a:lstStyle>
            <a:lvl1pPr algn="r">
              <a:defRPr sz="1000"/>
            </a:lvl1pPr>
          </a:lstStyle>
          <a:p>
            <a:r>
              <a:rPr lang="en-US" altLang="en-US" smtClean="0"/>
              <a:t>Copyright © 2018  R.M. Laurie</a:t>
            </a:r>
            <a:endParaRPr lang="en-US" altLang="en-US"/>
          </a:p>
        </p:txBody>
      </p:sp>
      <p:sp>
        <p:nvSpPr>
          <p:cNvPr id="247814" name="Rectangle 3078"/>
          <p:cNvSpPr>
            <a:spLocks noGrp="1" noChangeArrowheads="1"/>
          </p:cNvSpPr>
          <p:nvPr>
            <p:ph type="sldNum" sz="quarter" idx="4"/>
          </p:nvPr>
        </p:nvSpPr>
        <p:spPr bwMode="auto">
          <a:xfrm>
            <a:off x="8839200" y="6527800"/>
            <a:ext cx="3048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none" lIns="92075" tIns="46038" rIns="92075" bIns="46038" numCol="1" anchor="ctr" anchorCtr="0" compatLnSpc="1">
            <a:prstTxWarp prst="textNoShape">
              <a:avLst/>
            </a:prstTxWarp>
          </a:bodyPr>
          <a:lstStyle>
            <a:lvl1pPr algn="ctr">
              <a:defRPr sz="1000"/>
            </a:lvl1pPr>
          </a:lstStyle>
          <a:p>
            <a:fld id="{E4C08C4A-0AED-4041-9E4E-1837F191F8EE}"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Lst>
  <p:transition spd="slow">
    <p:push dir="u"/>
  </p:transition>
  <p:hf hdr="0" dt="0"/>
  <p:txStyles>
    <p:titleStyle>
      <a:lvl1pPr algn="ctr" rtl="0" eaLnBrk="0" fontAlgn="base" hangingPunct="0">
        <a:spcBef>
          <a:spcPct val="0"/>
        </a:spcBef>
        <a:spcAft>
          <a:spcPct val="0"/>
        </a:spcAft>
        <a:defRPr sz="4400" kern="1200">
          <a:solidFill>
            <a:srgbClr val="540054"/>
          </a:solidFill>
          <a:latin typeface="+mj-lt"/>
          <a:ea typeface="+mj-ea"/>
          <a:cs typeface="+mj-cs"/>
        </a:defRPr>
      </a:lvl1pPr>
      <a:lvl2pPr algn="ctr" rtl="0" eaLnBrk="0" fontAlgn="base" hangingPunct="0">
        <a:spcBef>
          <a:spcPct val="0"/>
        </a:spcBef>
        <a:spcAft>
          <a:spcPct val="0"/>
        </a:spcAft>
        <a:defRPr sz="4400">
          <a:solidFill>
            <a:srgbClr val="540054"/>
          </a:solidFill>
          <a:latin typeface="Impact" charset="0"/>
        </a:defRPr>
      </a:lvl2pPr>
      <a:lvl3pPr algn="ctr" rtl="0" eaLnBrk="0" fontAlgn="base" hangingPunct="0">
        <a:spcBef>
          <a:spcPct val="0"/>
        </a:spcBef>
        <a:spcAft>
          <a:spcPct val="0"/>
        </a:spcAft>
        <a:defRPr sz="4400">
          <a:solidFill>
            <a:srgbClr val="540054"/>
          </a:solidFill>
          <a:latin typeface="Impact" charset="0"/>
        </a:defRPr>
      </a:lvl3pPr>
      <a:lvl4pPr algn="ctr" rtl="0" eaLnBrk="0" fontAlgn="base" hangingPunct="0">
        <a:spcBef>
          <a:spcPct val="0"/>
        </a:spcBef>
        <a:spcAft>
          <a:spcPct val="0"/>
        </a:spcAft>
        <a:defRPr sz="4400">
          <a:solidFill>
            <a:srgbClr val="540054"/>
          </a:solidFill>
          <a:latin typeface="Impact" charset="0"/>
        </a:defRPr>
      </a:lvl4pPr>
      <a:lvl5pPr algn="ctr" rtl="0" eaLnBrk="0" fontAlgn="base" hangingPunct="0">
        <a:spcBef>
          <a:spcPct val="0"/>
        </a:spcBef>
        <a:spcAft>
          <a:spcPct val="0"/>
        </a:spcAft>
        <a:defRPr sz="4400">
          <a:solidFill>
            <a:srgbClr val="540054"/>
          </a:solidFill>
          <a:latin typeface="Impact" charset="0"/>
        </a:defRPr>
      </a:lvl5pPr>
      <a:lvl6pPr marL="457200" algn="ctr" rtl="0" eaLnBrk="0" fontAlgn="base" hangingPunct="0">
        <a:spcBef>
          <a:spcPct val="0"/>
        </a:spcBef>
        <a:spcAft>
          <a:spcPct val="0"/>
        </a:spcAft>
        <a:defRPr sz="4400">
          <a:solidFill>
            <a:srgbClr val="540054"/>
          </a:solidFill>
          <a:latin typeface="Impact" charset="0"/>
        </a:defRPr>
      </a:lvl6pPr>
      <a:lvl7pPr marL="914400" algn="ctr" rtl="0" eaLnBrk="0" fontAlgn="base" hangingPunct="0">
        <a:spcBef>
          <a:spcPct val="0"/>
        </a:spcBef>
        <a:spcAft>
          <a:spcPct val="0"/>
        </a:spcAft>
        <a:defRPr sz="4400">
          <a:solidFill>
            <a:srgbClr val="540054"/>
          </a:solidFill>
          <a:latin typeface="Impact" charset="0"/>
        </a:defRPr>
      </a:lvl7pPr>
      <a:lvl8pPr marL="1371600" algn="ctr" rtl="0" eaLnBrk="0" fontAlgn="base" hangingPunct="0">
        <a:spcBef>
          <a:spcPct val="0"/>
        </a:spcBef>
        <a:spcAft>
          <a:spcPct val="0"/>
        </a:spcAft>
        <a:defRPr sz="4400">
          <a:solidFill>
            <a:srgbClr val="540054"/>
          </a:solidFill>
          <a:latin typeface="Impact" charset="0"/>
        </a:defRPr>
      </a:lvl8pPr>
      <a:lvl9pPr marL="1828800" algn="ctr" rtl="0" eaLnBrk="0" fontAlgn="base" hangingPunct="0">
        <a:spcBef>
          <a:spcPct val="0"/>
        </a:spcBef>
        <a:spcAft>
          <a:spcPct val="0"/>
        </a:spcAft>
        <a:defRPr sz="4400">
          <a:solidFill>
            <a:srgbClr val="540054"/>
          </a:solidFill>
          <a:latin typeface="Impact" charset="0"/>
        </a:defRPr>
      </a:lvl9pPr>
    </p:titleStyle>
    <p:bodyStyle>
      <a:lvl1pPr marL="342900" indent="-342900" algn="l" rtl="0" eaLnBrk="0" fontAlgn="base" hangingPunct="0">
        <a:spcBef>
          <a:spcPct val="20000"/>
        </a:spcBef>
        <a:spcAft>
          <a:spcPct val="0"/>
        </a:spcAft>
        <a:buClr>
          <a:srgbClr val="660066"/>
        </a:buClr>
        <a:buFont typeface="Wingdings" charset="2"/>
        <a:buChar char="v"/>
        <a:defRPr sz="3200" b="1" kern="1200">
          <a:solidFill>
            <a:schemeClr val="tx1"/>
          </a:solidFill>
          <a:latin typeface="+mn-lt"/>
          <a:ea typeface="+mn-ea"/>
          <a:cs typeface="+mn-cs"/>
        </a:defRPr>
      </a:lvl1pPr>
      <a:lvl2pPr marL="742950" indent="-285750" algn="l" rtl="0" eaLnBrk="0" fontAlgn="base" hangingPunct="0">
        <a:spcBef>
          <a:spcPct val="20000"/>
        </a:spcBef>
        <a:spcAft>
          <a:spcPct val="0"/>
        </a:spcAft>
        <a:buClr>
          <a:srgbClr val="003366"/>
        </a:buClr>
        <a:buSzPct val="80000"/>
        <a:buFont typeface="Wingdings" charset="2"/>
        <a:buChar char="u"/>
        <a:defRPr sz="2800" b="1" kern="1200">
          <a:solidFill>
            <a:schemeClr val="tx1"/>
          </a:solidFill>
          <a:latin typeface="+mn-lt"/>
          <a:ea typeface="+mn-ea"/>
          <a:cs typeface="+mn-cs"/>
        </a:defRPr>
      </a:lvl2pPr>
      <a:lvl3pPr marL="1143000" indent="-228600" algn="l" rtl="0" eaLnBrk="0" fontAlgn="base" hangingPunct="0">
        <a:spcBef>
          <a:spcPct val="20000"/>
        </a:spcBef>
        <a:spcAft>
          <a:spcPct val="0"/>
        </a:spcAft>
        <a:buClr>
          <a:srgbClr val="336699"/>
        </a:buClr>
        <a:buFont typeface="Wingdings" charset="2"/>
        <a:buChar char="t"/>
        <a:defRPr sz="2400" b="1" kern="1200">
          <a:solidFill>
            <a:schemeClr val="tx1"/>
          </a:solidFill>
          <a:latin typeface="+mn-lt"/>
          <a:ea typeface="+mn-ea"/>
          <a:cs typeface="+mn-cs"/>
        </a:defRPr>
      </a:lvl3pPr>
      <a:lvl4pPr marL="1600200" indent="-228600" algn="l" rtl="0" eaLnBrk="0" fontAlgn="base" hangingPunct="0">
        <a:spcBef>
          <a:spcPct val="20000"/>
        </a:spcBef>
        <a:spcAft>
          <a:spcPct val="0"/>
        </a:spcAft>
        <a:buClr>
          <a:schemeClr val="tx2"/>
        </a:buClr>
        <a:buSzPct val="65000"/>
        <a:buFont typeface="Arial" charset="0"/>
        <a:buBlip>
          <a:blip r:embed="rId15"/>
        </a:buBlip>
        <a:defRPr sz="2000" b="1" kern="1200">
          <a:solidFill>
            <a:schemeClr val="tx1"/>
          </a:solidFill>
          <a:latin typeface="+mn-lt"/>
          <a:ea typeface="+mn-ea"/>
          <a:cs typeface="+mn-cs"/>
        </a:defRPr>
      </a:lvl4pPr>
      <a:lvl5pPr marL="2057400" indent="-228600" algn="l" rtl="0" eaLnBrk="0" fontAlgn="base" hangingPunct="0">
        <a:spcBef>
          <a:spcPct val="20000"/>
        </a:spcBef>
        <a:spcAft>
          <a:spcPct val="0"/>
        </a:spcAft>
        <a:buClr>
          <a:schemeClr val="folHlink"/>
        </a:buClr>
        <a:buSzPct val="80000"/>
        <a:buFont typeface="Arial" charset="0"/>
        <a:buBlip>
          <a:blip r:embed="rId16"/>
        </a:buBlip>
        <a:defRPr sz="20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4.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cs.mit.edu/papers/CCSWP130/ccswp130.html" TargetMode="External"/><Relationship Id="rId3" Type="http://schemas.openxmlformats.org/officeDocument/2006/relationships/hyperlink" Target="1-4-nicholas-carr-on-it-still-doesnt-matter.mp4"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hyperlink" Target="1-5-what-is-value-chain-value-chain.mp4" TargetMode="External"/><Relationship Id="rId4" Type="http://schemas.openxmlformats.org/officeDocument/2006/relationships/hyperlink" Target="1-6-michael-porter-on-competitiveness.mp4" TargetMode="External"/><Relationship Id="rId5" Type="http://schemas.openxmlformats.org/officeDocument/2006/relationships/image" Target="../media/image13.tif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hyperlink" Target="1-7-porters-5-forces-model.mp4" TargetMode="External"/><Relationship Id="rId4" Type="http://schemas.openxmlformats.org/officeDocument/2006/relationships/image" Target="../media/image14.png"/><Relationship Id="rId5" Type="http://schemas.openxmlformats.org/officeDocument/2006/relationships/image" Target="../media/image2.png"/><Relationship Id="rId6" Type="http://schemas.openxmlformats.org/officeDocument/2006/relationships/image" Target="../media/image3.png"/><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hyperlink" Target="1-8-edi-b2bgateway.mp4" TargetMode="External"/><Relationship Id="rId4" Type="http://schemas.openxmlformats.org/officeDocument/2006/relationships/image" Target="../media/image16.tiff"/><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ow-it-works-ibm-watson-health.mp4" TargetMode="External"/><Relationship Id="rId3" Type="http://schemas.openxmlformats.org/officeDocument/2006/relationships/hyperlink" Target="https://www.isabelhealthcare.co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4" Type="http://schemas.openxmlformats.org/officeDocument/2006/relationships/image" Target="../media/image6.tiff"/><Relationship Id="rId5" Type="http://schemas.openxmlformats.org/officeDocument/2006/relationships/image" Target="../media/image7.tiff"/><Relationship Id="rId6" Type="http://schemas.openxmlformats.org/officeDocument/2006/relationships/oleObject" Target="../embeddings/oleObject1.bin"/><Relationship Id="rId7" Type="http://schemas.openxmlformats.org/officeDocument/2006/relationships/image" Target="../media/image5.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hyperlink" Target="https://youtu.be/b5K1yrICMII" TargetMode="External"/><Relationship Id="rId4" Type="http://schemas.openxmlformats.org/officeDocument/2006/relationships/hyperlink" Target="https://youtu.be/UtBa9yVZBJM" TargetMode="External"/><Relationship Id="rId5" Type="http://schemas.openxmlformats.org/officeDocument/2006/relationships/hyperlink" Target="http://ccs.mit.edu/papers/CCSWP130/ccswp130.html" TargetMode="External"/><Relationship Id="rId6" Type="http://schemas.openxmlformats.org/officeDocument/2006/relationships/hyperlink" Target="https://youtu.be/hj_mzU3N70g" TargetMode="External"/><Relationship Id="rId7" Type="http://schemas.openxmlformats.org/officeDocument/2006/relationships/hyperlink" Target="https://youtu.be/Ul_kXIFdwQE" TargetMode="External"/><Relationship Id="rId8" Type="http://schemas.openxmlformats.org/officeDocument/2006/relationships/hyperlink" Target="https://youtu.be/ZWQMwnCFIj0" TargetMode="External"/><Relationship Id="rId9" Type="http://schemas.openxmlformats.org/officeDocument/2006/relationships/hyperlink" Target="https://youtu.be/jV7okF2MVxI" TargetMode="External"/><Relationship Id="rId10" Type="http://schemas.openxmlformats.org/officeDocument/2006/relationships/hyperlink" Target="https://youtu.be/ZPXCF5e1_HI" TargetMode="External"/><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4" Type="http://schemas.openxmlformats.org/officeDocument/2006/relationships/oleObject" Target="../embeddings/oleObject2.bin"/><Relationship Id="rId5" Type="http://schemas.openxmlformats.org/officeDocument/2006/relationships/image" Target="../media/image11.png"/><Relationship Id="rId1" Type="http://schemas.openxmlformats.org/officeDocument/2006/relationships/vmlDrawing" Target="../drawings/vmlDrawing2.vml"/><Relationship Id="rId2"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hyperlink" Target="1-2-IT-in-walmart.mp4" TargetMode="External"/><Relationship Id="rId4" Type="http://schemas.openxmlformats.org/officeDocument/2006/relationships/hyperlink" Target="1-3-robots-amazon.mp4" TargetMode="External"/><Relationship Id="rId5" Type="http://schemas.openxmlformats.org/officeDocument/2006/relationships/hyperlink" Target="https://corp.synergysportstech.com/" TargetMode="Externa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92549" name="Rectangle 5"/>
          <p:cNvSpPr>
            <a:spLocks noGrp="1" noChangeArrowheads="1"/>
          </p:cNvSpPr>
          <p:nvPr>
            <p:ph type="title"/>
          </p:nvPr>
        </p:nvSpPr>
        <p:spPr/>
        <p:txBody>
          <a:bodyPr/>
          <a:lstStyle/>
          <a:p>
            <a:r>
              <a:rPr lang="en-US" altLang="en-US" sz="3200" dirty="0" smtClean="0"/>
              <a:t>IFSM300: </a:t>
            </a:r>
            <a:r>
              <a:rPr lang="en-US" altLang="en-US" sz="3200" dirty="0"/>
              <a:t>Information Systems in </a:t>
            </a:r>
            <a:r>
              <a:rPr lang="en-US" altLang="en-US" sz="3200" dirty="0" smtClean="0"/>
              <a:t>Organizations</a:t>
            </a:r>
            <a:endParaRPr lang="en-US" altLang="en-US" sz="3200" dirty="0"/>
          </a:p>
        </p:txBody>
      </p:sp>
      <p:sp>
        <p:nvSpPr>
          <p:cNvPr id="492551" name="Rectangle 7"/>
          <p:cNvSpPr>
            <a:spLocks noGrp="1" noChangeArrowheads="1"/>
          </p:cNvSpPr>
          <p:nvPr>
            <p:ph sz="half" idx="1"/>
          </p:nvPr>
        </p:nvSpPr>
        <p:spPr>
          <a:xfrm>
            <a:off x="304799" y="1143000"/>
            <a:ext cx="4875171" cy="5410200"/>
          </a:xfrm>
        </p:spPr>
        <p:txBody>
          <a:bodyPr/>
          <a:lstStyle/>
          <a:p>
            <a:pPr marL="401638" indent="-401638">
              <a:lnSpc>
                <a:spcPct val="90000"/>
              </a:lnSpc>
            </a:pPr>
            <a:r>
              <a:rPr lang="en-US" altLang="en-US" sz="3200" dirty="0" smtClean="0"/>
              <a:t>Week 1</a:t>
            </a:r>
          </a:p>
          <a:p>
            <a:pPr marL="711200" lvl="1" indent="-349250">
              <a:lnSpc>
                <a:spcPct val="90000"/>
              </a:lnSpc>
            </a:pPr>
            <a:r>
              <a:rPr lang="en-US" altLang="en-US" sz="2800" dirty="0" smtClean="0"/>
              <a:t>Introductions</a:t>
            </a:r>
          </a:p>
          <a:p>
            <a:pPr marL="711200" lvl="1" indent="-349250">
              <a:lnSpc>
                <a:spcPct val="90000"/>
              </a:lnSpc>
            </a:pPr>
            <a:r>
              <a:rPr lang="en-US" altLang="en-US" sz="2800" dirty="0" smtClean="0"/>
              <a:t>Hybrid Class</a:t>
            </a:r>
          </a:p>
          <a:p>
            <a:pPr marL="711200" lvl="1" indent="-349250">
              <a:lnSpc>
                <a:spcPct val="90000"/>
              </a:lnSpc>
            </a:pPr>
            <a:r>
              <a:rPr lang="en-US" altLang="en-US" sz="2800" dirty="0" smtClean="0"/>
              <a:t>Content on LEO</a:t>
            </a:r>
          </a:p>
          <a:p>
            <a:pPr marL="711200" lvl="1" indent="-349250">
              <a:lnSpc>
                <a:spcPct val="90000"/>
              </a:lnSpc>
            </a:pPr>
            <a:r>
              <a:rPr lang="en-US" altLang="en-US" sz="2800" dirty="0" err="1" smtClean="0"/>
              <a:t>Saylor.org</a:t>
            </a:r>
            <a:r>
              <a:rPr lang="en-US" altLang="en-US" sz="2800" dirty="0" smtClean="0"/>
              <a:t> eBook</a:t>
            </a:r>
          </a:p>
          <a:p>
            <a:pPr marL="711200" lvl="1" indent="-349250">
              <a:lnSpc>
                <a:spcPct val="90000"/>
              </a:lnSpc>
            </a:pPr>
            <a:r>
              <a:rPr lang="en-US" altLang="en-US" sz="2800" dirty="0" smtClean="0"/>
              <a:t>Week 1 Quiz</a:t>
            </a:r>
          </a:p>
          <a:p>
            <a:pPr marL="401638" indent="-401638">
              <a:lnSpc>
                <a:spcPct val="90000"/>
              </a:lnSpc>
            </a:pPr>
            <a:r>
              <a:rPr lang="en-US" altLang="en-US" sz="3200" dirty="0" smtClean="0"/>
              <a:t>Week 1 Chapters</a:t>
            </a:r>
          </a:p>
          <a:p>
            <a:pPr marL="711200" lvl="1" indent="-349250">
              <a:lnSpc>
                <a:spcPct val="90000"/>
              </a:lnSpc>
            </a:pPr>
            <a:r>
              <a:rPr lang="en-US" altLang="en-US" sz="2800" dirty="0" smtClean="0"/>
              <a:t>1 = What is an Information System?</a:t>
            </a:r>
          </a:p>
          <a:p>
            <a:pPr marL="711200" lvl="1" indent="-349250">
              <a:lnSpc>
                <a:spcPct val="90000"/>
              </a:lnSpc>
            </a:pPr>
            <a:r>
              <a:rPr lang="en-US" altLang="en-US" sz="2800" dirty="0" smtClean="0"/>
              <a:t>7 = Does IT Matter?</a:t>
            </a:r>
          </a:p>
          <a:p>
            <a:pPr marL="311150" indent="-349250">
              <a:lnSpc>
                <a:spcPct val="90000"/>
              </a:lnSpc>
            </a:pPr>
            <a:r>
              <a:rPr lang="en-US" altLang="en-US" sz="3200" dirty="0" smtClean="0"/>
              <a:t>Watch videos</a:t>
            </a:r>
          </a:p>
        </p:txBody>
      </p:sp>
      <p:pic>
        <p:nvPicPr>
          <p:cNvPr id="3" name="Content Placeholder 2"/>
          <p:cNvPicPr>
            <a:picLocks noGrp="1" noChangeAspect="1"/>
          </p:cNvPicPr>
          <p:nvPr>
            <p:ph sz="half" idx="2"/>
          </p:nvPr>
        </p:nvPicPr>
        <p:blipFill>
          <a:blip r:embed="rId3"/>
          <a:stretch>
            <a:fillRect/>
          </a:stretch>
        </p:blipFill>
        <p:spPr>
          <a:xfrm>
            <a:off x="5179970" y="1243208"/>
            <a:ext cx="3414513" cy="4456135"/>
          </a:xfrm>
          <a:prstGeom prst="rect">
            <a:avLst/>
          </a:prstGeom>
        </p:spPr>
      </p:pic>
      <p:sp>
        <p:nvSpPr>
          <p:cNvPr id="5" name="Slide Number Placeholder 4"/>
          <p:cNvSpPr>
            <a:spLocks noGrp="1"/>
          </p:cNvSpPr>
          <p:nvPr>
            <p:ph type="sldNum" sz="quarter" idx="11"/>
          </p:nvPr>
        </p:nvSpPr>
        <p:spPr/>
        <p:txBody>
          <a:bodyPr/>
          <a:lstStyle/>
          <a:p>
            <a:fld id="{0652F1E8-DA90-D040-B60F-B970FD3F1D1F}" type="slidenum">
              <a:rPr lang="en-US" altLang="en-US"/>
              <a:pPr/>
              <a:t>1</a:t>
            </a:fld>
            <a:endParaRPr lang="en-US" altLang="en-US"/>
          </a:p>
        </p:txBody>
      </p:sp>
      <p:sp>
        <p:nvSpPr>
          <p:cNvPr id="6" name="Footer Placeholder 5"/>
          <p:cNvSpPr>
            <a:spLocks noGrp="1"/>
          </p:cNvSpPr>
          <p:nvPr>
            <p:ph type="ftr" sz="quarter" idx="10"/>
          </p:nvPr>
        </p:nvSpPr>
        <p:spPr/>
        <p:txBody>
          <a:bodyPr/>
          <a:lstStyle/>
          <a:p>
            <a:r>
              <a:rPr lang="en-US" altLang="en-US" smtClean="0"/>
              <a:t>Copyright © 2018  R.M. Laurie</a:t>
            </a:r>
            <a:endParaRPr lang="en-US" altLang="en-US"/>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Chapter 7: Does IT Matter?</a:t>
            </a:r>
            <a:endParaRPr lang="en-US" dirty="0"/>
          </a:p>
        </p:txBody>
      </p:sp>
      <p:sp>
        <p:nvSpPr>
          <p:cNvPr id="3" name="Content Placeholder 2"/>
          <p:cNvSpPr>
            <a:spLocks noGrp="1"/>
          </p:cNvSpPr>
          <p:nvPr>
            <p:ph idx="1"/>
          </p:nvPr>
        </p:nvSpPr>
        <p:spPr/>
        <p:txBody>
          <a:bodyPr/>
          <a:lstStyle/>
          <a:p>
            <a:pPr>
              <a:spcBef>
                <a:spcPts val="172"/>
              </a:spcBef>
            </a:pPr>
            <a:r>
              <a:rPr lang="en-US" dirty="0"/>
              <a:t>Organizations have spent </a:t>
            </a:r>
            <a:r>
              <a:rPr lang="en-US" dirty="0" smtClean="0"/>
              <a:t>trillions of </a:t>
            </a:r>
            <a:r>
              <a:rPr lang="en-US" dirty="0"/>
              <a:t>dollars on </a:t>
            </a:r>
            <a:r>
              <a:rPr lang="en-US" dirty="0" smtClean="0"/>
              <a:t>IT. Has this </a:t>
            </a:r>
            <a:r>
              <a:rPr lang="en-US" dirty="0"/>
              <a:t>investment </a:t>
            </a:r>
            <a:r>
              <a:rPr lang="en-US" dirty="0" smtClean="0"/>
              <a:t>made </a:t>
            </a:r>
            <a:r>
              <a:rPr lang="en-US" dirty="0"/>
              <a:t>a difference</a:t>
            </a:r>
            <a:r>
              <a:rPr lang="en-US" dirty="0" smtClean="0"/>
              <a:t>?</a:t>
            </a:r>
          </a:p>
          <a:p>
            <a:pPr>
              <a:spcBef>
                <a:spcPts val="172"/>
              </a:spcBef>
            </a:pPr>
            <a:r>
              <a:rPr lang="en-US" dirty="0" smtClean="0">
                <a:hlinkClick r:id="rId2"/>
              </a:rPr>
              <a:t>The Productivity Paradox 1991</a:t>
            </a:r>
            <a:r>
              <a:rPr lang="en-US" dirty="0"/>
              <a:t> </a:t>
            </a:r>
            <a:r>
              <a:rPr lang="en-US" dirty="0" smtClean="0"/>
              <a:t>Mismeasurement </a:t>
            </a:r>
            <a:r>
              <a:rPr lang="en-US" dirty="0"/>
              <a:t>of outputs and </a:t>
            </a:r>
            <a:r>
              <a:rPr lang="en-US" dirty="0" smtClean="0"/>
              <a:t>inputs</a:t>
            </a:r>
          </a:p>
          <a:p>
            <a:pPr marL="914400" lvl="1" indent="-514350">
              <a:spcBef>
                <a:spcPts val="172"/>
              </a:spcBef>
              <a:buFont typeface="+mj-lt"/>
              <a:buAutoNum type="arabicPeriod"/>
            </a:pPr>
            <a:r>
              <a:rPr lang="en-US" dirty="0" smtClean="0"/>
              <a:t>Lags </a:t>
            </a:r>
            <a:r>
              <a:rPr lang="en-US" dirty="0"/>
              <a:t>due to learning and </a:t>
            </a:r>
            <a:r>
              <a:rPr lang="en-US" dirty="0" smtClean="0"/>
              <a:t>adjustment</a:t>
            </a:r>
            <a:endParaRPr lang="en-US" dirty="0"/>
          </a:p>
          <a:p>
            <a:pPr marL="914400" lvl="1" indent="-514350">
              <a:spcBef>
                <a:spcPts val="172"/>
              </a:spcBef>
              <a:buFont typeface="+mj-lt"/>
              <a:buAutoNum type="arabicPeriod"/>
            </a:pPr>
            <a:r>
              <a:rPr lang="en-US" dirty="0" smtClean="0"/>
              <a:t>Redistribution </a:t>
            </a:r>
            <a:r>
              <a:rPr lang="en-US" dirty="0"/>
              <a:t>and dissipation of </a:t>
            </a:r>
            <a:r>
              <a:rPr lang="en-US" dirty="0" smtClean="0"/>
              <a:t>profits</a:t>
            </a:r>
            <a:endParaRPr lang="en-US" dirty="0"/>
          </a:p>
          <a:p>
            <a:pPr marL="914400" lvl="1" indent="-514350">
              <a:spcBef>
                <a:spcPts val="172"/>
              </a:spcBef>
              <a:buFont typeface="+mj-lt"/>
              <a:buAutoNum type="arabicPeriod"/>
            </a:pPr>
            <a:r>
              <a:rPr lang="en-US" dirty="0" smtClean="0"/>
              <a:t>Mismanagement </a:t>
            </a:r>
            <a:r>
              <a:rPr lang="en-US" dirty="0"/>
              <a:t>of information and </a:t>
            </a:r>
            <a:r>
              <a:rPr lang="en-US" dirty="0" smtClean="0"/>
              <a:t>technology</a:t>
            </a:r>
            <a:endParaRPr lang="en-US" dirty="0"/>
          </a:p>
          <a:p>
            <a:pPr>
              <a:spcBef>
                <a:spcPts val="172"/>
              </a:spcBef>
            </a:pPr>
            <a:r>
              <a:rPr lang="en-US" dirty="0" smtClean="0">
                <a:hlinkClick r:id="rId3" action="ppaction://hlinkfile"/>
              </a:rPr>
              <a:t>Does IT Matter? By Nicholas Carr 2003</a:t>
            </a:r>
            <a:r>
              <a:rPr lang="en-US" dirty="0" smtClean="0"/>
              <a:t> </a:t>
            </a:r>
            <a:r>
              <a:rPr lang="en-US" dirty="0"/>
              <a:t/>
            </a:r>
            <a:br>
              <a:rPr lang="en-US" dirty="0"/>
            </a:br>
            <a:r>
              <a:rPr lang="en-US" dirty="0" smtClean="0"/>
              <a:t>Manage as commodity: Low cost and low risk</a:t>
            </a:r>
          </a:p>
          <a:p>
            <a:pPr lvl="1">
              <a:spcBef>
                <a:spcPts val="172"/>
              </a:spcBef>
            </a:pPr>
            <a:r>
              <a:rPr lang="en-US" dirty="0" smtClean="0"/>
              <a:t>Firm should never be first to try a new technology</a:t>
            </a:r>
          </a:p>
          <a:p>
            <a:pPr lvl="1">
              <a:spcBef>
                <a:spcPts val="172"/>
              </a:spcBef>
            </a:pPr>
            <a:r>
              <a:rPr lang="en-US" dirty="0"/>
              <a:t>L</a:t>
            </a:r>
            <a:r>
              <a:rPr lang="en-US" dirty="0" smtClean="0"/>
              <a:t>etting others take the risks</a:t>
            </a:r>
          </a:p>
          <a:p>
            <a:pPr lvl="1">
              <a:spcBef>
                <a:spcPts val="172"/>
              </a:spcBef>
            </a:pPr>
            <a:r>
              <a:rPr lang="en-US" dirty="0" smtClean="0"/>
              <a:t>Goal is best service with minimal downtime</a:t>
            </a:r>
          </a:p>
          <a:p>
            <a:pPr>
              <a:spcBef>
                <a:spcPts val="172"/>
              </a:spcBef>
            </a:pPr>
            <a:endParaRPr lang="en-US" dirty="0"/>
          </a:p>
          <a:p>
            <a:pPr>
              <a:spcBef>
                <a:spcPts val="172"/>
              </a:spcBef>
            </a:pPr>
            <a:endParaRPr lang="en-US" dirty="0"/>
          </a:p>
        </p:txBody>
      </p:sp>
      <p:sp>
        <p:nvSpPr>
          <p:cNvPr id="4" name="Footer Placeholder 3"/>
          <p:cNvSpPr>
            <a:spLocks noGrp="1"/>
          </p:cNvSpPr>
          <p:nvPr>
            <p:ph type="ftr" sz="quarter" idx="10"/>
          </p:nvPr>
        </p:nvSpPr>
        <p:spPr/>
        <p:txBody>
          <a:body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p>
            <a:fld id="{73F93C4B-C223-9949-A828-DD3D95DB64DB}" type="slidenum">
              <a:rPr lang="en-US" altLang="en-US" smtClean="0"/>
              <a:pPr/>
              <a:t>10</a:t>
            </a:fld>
            <a:endParaRPr lang="en-US" altLang="en-US"/>
          </a:p>
        </p:txBody>
      </p:sp>
    </p:spTree>
    <p:extLst>
      <p:ext uri="{BB962C8B-B14F-4D97-AF65-F5344CB8AC3E}">
        <p14:creationId xmlns:p14="http://schemas.microsoft.com/office/powerpoint/2010/main" val="14645631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3"/>
          <p:cNvSpPr>
            <a:spLocks noGrp="1"/>
          </p:cNvSpPr>
          <p:nvPr>
            <p:ph type="sldNum" sz="quarter" idx="11"/>
          </p:nvPr>
        </p:nvSpPr>
        <p:spPr/>
        <p:txBody>
          <a:bodyPr/>
          <a:lstStyle/>
          <a:p>
            <a:fld id="{98875607-384B-E644-9F1D-FAAC76AC20A5}" type="slidenum">
              <a:rPr lang="en-US" altLang="en-US"/>
              <a:pPr/>
              <a:t>11</a:t>
            </a:fld>
            <a:endParaRPr lang="en-US" altLang="en-US"/>
          </a:p>
        </p:txBody>
      </p:sp>
      <p:sp>
        <p:nvSpPr>
          <p:cNvPr id="506885" name="Rectangle 5"/>
          <p:cNvSpPr>
            <a:spLocks noGrp="1" noChangeArrowheads="1"/>
          </p:cNvSpPr>
          <p:nvPr>
            <p:ph type="title"/>
          </p:nvPr>
        </p:nvSpPr>
        <p:spPr>
          <a:xfrm>
            <a:off x="185738" y="69850"/>
            <a:ext cx="8577262" cy="920750"/>
          </a:xfrm>
        </p:spPr>
        <p:txBody>
          <a:bodyPr/>
          <a:lstStyle/>
          <a:p>
            <a:r>
              <a:rPr lang="en-US" altLang="en-US" sz="3600" dirty="0" smtClean="0"/>
              <a:t>IT Should Enable Corporate Strategy &amp; Goals</a:t>
            </a:r>
            <a:endParaRPr lang="en-US" altLang="en-US" sz="3600" dirty="0"/>
          </a:p>
        </p:txBody>
      </p:sp>
      <p:pic>
        <p:nvPicPr>
          <p:cNvPr id="506887" name="Picture 5" descr="Fig-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275" y="1995488"/>
            <a:ext cx="8401050" cy="4408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6888" name="Rectangle 8"/>
          <p:cNvSpPr>
            <a:spLocks noChangeArrowheads="1"/>
          </p:cNvSpPr>
          <p:nvPr/>
        </p:nvSpPr>
        <p:spPr bwMode="auto">
          <a:xfrm>
            <a:off x="298450" y="1125538"/>
            <a:ext cx="8366125"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1" hangingPunct="1"/>
            <a:r>
              <a:rPr lang="en-US" altLang="en-US" sz="2400" b="1" dirty="0">
                <a:solidFill>
                  <a:srgbClr val="9F0F10"/>
                </a:solidFill>
                <a:effectLst>
                  <a:outerShdw blurRad="38100" dist="38100" dir="2700000" algn="tl">
                    <a:srgbClr val="C0C0C0"/>
                  </a:outerShdw>
                </a:effectLst>
              </a:rPr>
              <a:t>The Interdependence Between Organizations and Information Technology</a:t>
            </a:r>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6159184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06887"/>
                                        </p:tgtEl>
                                        <p:attrNameLst>
                                          <p:attrName>style.visibility</p:attrName>
                                        </p:attrNameLst>
                                      </p:cBhvr>
                                      <p:to>
                                        <p:strVal val="visible"/>
                                      </p:to>
                                    </p:set>
                                    <p:animEffect transition="in" filter="wipe(left)">
                                      <p:cBhvr>
                                        <p:cTn id="7" dur="500"/>
                                        <p:tgtEl>
                                          <p:spTgt spid="5068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38EE20EA-CF4C-4845-9382-68DD1FDF142A}" type="slidenum">
              <a:rPr lang="en-US" altLang="en-US"/>
              <a:pPr/>
              <a:t>12</a:t>
            </a:fld>
            <a:endParaRPr lang="en-US" altLang="en-US"/>
          </a:p>
        </p:txBody>
      </p:sp>
      <p:sp>
        <p:nvSpPr>
          <p:cNvPr id="812037" name="Rectangle 5"/>
          <p:cNvSpPr>
            <a:spLocks noGrp="1" noChangeArrowheads="1"/>
          </p:cNvSpPr>
          <p:nvPr>
            <p:ph type="title"/>
          </p:nvPr>
        </p:nvSpPr>
        <p:spPr/>
        <p:txBody>
          <a:bodyPr/>
          <a:lstStyle/>
          <a:p>
            <a:pPr>
              <a:lnSpc>
                <a:spcPct val="90000"/>
              </a:lnSpc>
            </a:pPr>
            <a:r>
              <a:rPr lang="en-US" altLang="en-US" dirty="0" smtClean="0">
                <a:hlinkClick r:id="rId3" action="ppaction://hlinkfile"/>
              </a:rPr>
              <a:t>Porter’s Value Chain Model</a:t>
            </a:r>
            <a:r>
              <a:rPr lang="en-US" altLang="en-US" dirty="0" smtClean="0"/>
              <a:t> </a:t>
            </a:r>
          </a:p>
        </p:txBody>
      </p:sp>
      <p:sp>
        <p:nvSpPr>
          <p:cNvPr id="812038" name="Rectangle 6"/>
          <p:cNvSpPr>
            <a:spLocks noGrp="1" noChangeArrowheads="1"/>
          </p:cNvSpPr>
          <p:nvPr>
            <p:ph type="body" idx="1"/>
          </p:nvPr>
        </p:nvSpPr>
        <p:spPr>
          <a:xfrm>
            <a:off x="304800" y="1116874"/>
            <a:ext cx="8458200" cy="5410200"/>
          </a:xfrm>
        </p:spPr>
        <p:txBody>
          <a:bodyPr/>
          <a:lstStyle/>
          <a:p>
            <a:pPr>
              <a:lnSpc>
                <a:spcPct val="90000"/>
              </a:lnSpc>
            </a:pPr>
            <a:r>
              <a:rPr lang="en-US" altLang="en-US" sz="2400" dirty="0" smtClean="0"/>
              <a:t>Michael Porter on </a:t>
            </a:r>
            <a:r>
              <a:rPr lang="en-US" altLang="en-US" sz="2400" dirty="0" smtClean="0">
                <a:hlinkClick r:id="rId4" action="ppaction://hlinkfile"/>
              </a:rPr>
              <a:t>Competitive Advantage</a:t>
            </a:r>
            <a:endParaRPr lang="en-US" altLang="en-US" sz="2400" dirty="0"/>
          </a:p>
          <a:p>
            <a:pPr lvl="1">
              <a:lnSpc>
                <a:spcPct val="90000"/>
              </a:lnSpc>
            </a:pPr>
            <a:r>
              <a:rPr lang="en-US" altLang="en-US" sz="2000" dirty="0" smtClean="0"/>
              <a:t>Cost Advantage </a:t>
            </a:r>
          </a:p>
          <a:p>
            <a:pPr lvl="1">
              <a:lnSpc>
                <a:spcPct val="90000"/>
              </a:lnSpc>
            </a:pPr>
            <a:r>
              <a:rPr lang="en-US" altLang="en-US" sz="2000" dirty="0" smtClean="0"/>
              <a:t>Differentiation Advantage</a:t>
            </a:r>
          </a:p>
        </p:txBody>
      </p:sp>
      <p:pic>
        <p:nvPicPr>
          <p:cNvPr id="2" name="Picture 1"/>
          <p:cNvPicPr>
            <a:picLocks noChangeAspect="1"/>
          </p:cNvPicPr>
          <p:nvPr/>
        </p:nvPicPr>
        <p:blipFill>
          <a:blip r:embed="rId5"/>
          <a:stretch>
            <a:fillRect/>
          </a:stretch>
        </p:blipFill>
        <p:spPr>
          <a:xfrm>
            <a:off x="279763" y="2198933"/>
            <a:ext cx="8458200" cy="4389826"/>
          </a:xfrm>
          <a:prstGeom prst="rect">
            <a:avLst/>
          </a:prstGeom>
        </p:spPr>
      </p:pic>
      <p:sp>
        <p:nvSpPr>
          <p:cNvPr id="3" name="Footer Placeholder 2"/>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3102147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2037" name="Rectangle 5"/>
          <p:cNvSpPr>
            <a:spLocks noGrp="1" noChangeArrowheads="1"/>
          </p:cNvSpPr>
          <p:nvPr>
            <p:ph type="title"/>
          </p:nvPr>
        </p:nvSpPr>
        <p:spPr/>
        <p:txBody>
          <a:bodyPr/>
          <a:lstStyle/>
          <a:p>
            <a:pPr>
              <a:lnSpc>
                <a:spcPct val="90000"/>
              </a:lnSpc>
            </a:pPr>
            <a:r>
              <a:rPr lang="en-US" altLang="en-US" dirty="0" smtClean="0">
                <a:hlinkClick r:id="rId3" action="ppaction://hlinkfile"/>
              </a:rPr>
              <a:t>Porter’s 5 Forces Model</a:t>
            </a:r>
            <a:endParaRPr lang="en-US" altLang="en-US" dirty="0" smtClean="0"/>
          </a:p>
        </p:txBody>
      </p:sp>
      <p:pic>
        <p:nvPicPr>
          <p:cNvPr id="8" name="Content Placeholder 7"/>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2338253" y="1229874"/>
            <a:ext cx="6424747" cy="5450326"/>
          </a:xfrm>
        </p:spPr>
      </p:pic>
      <p:sp>
        <p:nvSpPr>
          <p:cNvPr id="5" name="Slide Number Placeholder 4"/>
          <p:cNvSpPr>
            <a:spLocks noGrp="1"/>
          </p:cNvSpPr>
          <p:nvPr>
            <p:ph type="sldNum" sz="quarter" idx="11"/>
          </p:nvPr>
        </p:nvSpPr>
        <p:spPr/>
        <p:txBody>
          <a:bodyPr/>
          <a:lstStyle/>
          <a:p>
            <a:fld id="{38EE20EA-CF4C-4845-9382-68DD1FDF142A}" type="slidenum">
              <a:rPr lang="en-US" altLang="en-US"/>
              <a:pPr/>
              <a:t>13</a:t>
            </a:fld>
            <a:endParaRPr lang="en-US" altLang="en-US"/>
          </a:p>
        </p:txBody>
      </p:sp>
      <p:sp>
        <p:nvSpPr>
          <p:cNvPr id="12" name="Rectangle 6"/>
          <p:cNvSpPr>
            <a:spLocks noGrp="1" noChangeArrowheads="1"/>
          </p:cNvSpPr>
          <p:nvPr>
            <p:ph sz="half" idx="2"/>
          </p:nvPr>
        </p:nvSpPr>
        <p:spPr>
          <a:xfrm>
            <a:off x="117567" y="5849412"/>
            <a:ext cx="4347754" cy="851838"/>
          </a:xfrm>
        </p:spPr>
        <p:txBody>
          <a:bodyPr/>
          <a:lstStyle/>
          <a:p>
            <a:pPr>
              <a:lnSpc>
                <a:spcPct val="90000"/>
              </a:lnSpc>
            </a:pPr>
            <a:r>
              <a:rPr lang="en-US" altLang="en-US" sz="2400" dirty="0" smtClean="0"/>
              <a:t>Cost Advantage </a:t>
            </a:r>
          </a:p>
          <a:p>
            <a:pPr>
              <a:lnSpc>
                <a:spcPct val="90000"/>
              </a:lnSpc>
            </a:pPr>
            <a:r>
              <a:rPr lang="en-US" altLang="en-US" sz="2400" dirty="0" smtClean="0"/>
              <a:t>Differentiation Advantage</a:t>
            </a:r>
          </a:p>
        </p:txBody>
      </p:sp>
      <p:sp>
        <p:nvSpPr>
          <p:cNvPr id="13" name="Rectangle 6"/>
          <p:cNvSpPr txBox="1">
            <a:spLocks noChangeArrowheads="1"/>
          </p:cNvSpPr>
          <p:nvPr/>
        </p:nvSpPr>
        <p:spPr bwMode="auto">
          <a:xfrm>
            <a:off x="95792" y="1322114"/>
            <a:ext cx="4293326" cy="9116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2075" tIns="46038" rIns="92075" bIns="46038" numCol="1" anchor="t" anchorCtr="0" compatLnSpc="1">
            <a:prstTxWarp prst="textNoShape">
              <a:avLst/>
            </a:prstTxWarp>
          </a:bodyPr>
          <a:lstStyle>
            <a:lvl1pPr marL="342900" indent="-342900" algn="l" rtl="0" eaLnBrk="0" fontAlgn="base" hangingPunct="0">
              <a:spcBef>
                <a:spcPct val="20000"/>
              </a:spcBef>
              <a:spcAft>
                <a:spcPct val="0"/>
              </a:spcAft>
              <a:buClr>
                <a:srgbClr val="660066"/>
              </a:buClr>
              <a:buFont typeface="Wingdings" charset="2"/>
              <a:buChar char="v"/>
              <a:defRPr sz="2800" b="1" kern="1200">
                <a:solidFill>
                  <a:schemeClr val="tx1"/>
                </a:solidFill>
                <a:latin typeface="+mn-lt"/>
                <a:ea typeface="+mn-ea"/>
                <a:cs typeface="+mn-cs"/>
              </a:defRPr>
            </a:lvl1pPr>
            <a:lvl2pPr marL="742950" indent="-285750" algn="l" rtl="0" eaLnBrk="0" fontAlgn="base" hangingPunct="0">
              <a:spcBef>
                <a:spcPct val="20000"/>
              </a:spcBef>
              <a:spcAft>
                <a:spcPct val="0"/>
              </a:spcAft>
              <a:buClr>
                <a:srgbClr val="003366"/>
              </a:buClr>
              <a:buSzPct val="80000"/>
              <a:buFont typeface="Wingdings" charset="2"/>
              <a:buChar char="u"/>
              <a:defRPr sz="2400" b="1" kern="1200">
                <a:solidFill>
                  <a:schemeClr val="tx1"/>
                </a:solidFill>
                <a:latin typeface="+mn-lt"/>
                <a:ea typeface="+mn-ea"/>
                <a:cs typeface="+mn-cs"/>
              </a:defRPr>
            </a:lvl2pPr>
            <a:lvl3pPr marL="1143000" indent="-228600" algn="l" rtl="0" eaLnBrk="0" fontAlgn="base" hangingPunct="0">
              <a:spcBef>
                <a:spcPct val="20000"/>
              </a:spcBef>
              <a:spcAft>
                <a:spcPct val="0"/>
              </a:spcAft>
              <a:buClr>
                <a:srgbClr val="336699"/>
              </a:buClr>
              <a:buFont typeface="Wingdings" charset="2"/>
              <a:buChar char="t"/>
              <a:defRPr sz="2000" b="1" kern="1200">
                <a:solidFill>
                  <a:schemeClr val="tx1"/>
                </a:solidFill>
                <a:latin typeface="+mn-lt"/>
                <a:ea typeface="+mn-ea"/>
                <a:cs typeface="+mn-cs"/>
              </a:defRPr>
            </a:lvl3pPr>
            <a:lvl4pPr marL="1600200" indent="-228600" algn="l" rtl="0" eaLnBrk="0" fontAlgn="base" hangingPunct="0">
              <a:spcBef>
                <a:spcPct val="20000"/>
              </a:spcBef>
              <a:spcAft>
                <a:spcPct val="0"/>
              </a:spcAft>
              <a:buClr>
                <a:schemeClr val="tx2"/>
              </a:buClr>
              <a:buSzPct val="65000"/>
              <a:buFont typeface="Arial" charset="0"/>
              <a:buBlip>
                <a:blip r:embed="rId5"/>
              </a:buBlip>
              <a:defRPr sz="1800" b="1" kern="1200">
                <a:solidFill>
                  <a:schemeClr val="tx1"/>
                </a:solidFill>
                <a:latin typeface="+mn-lt"/>
                <a:ea typeface="+mn-ea"/>
                <a:cs typeface="+mn-cs"/>
              </a:defRPr>
            </a:lvl4pPr>
            <a:lvl5pPr marL="2057400" indent="-228600" algn="l" rtl="0" eaLnBrk="0" fontAlgn="base" hangingPunct="0">
              <a:spcBef>
                <a:spcPct val="20000"/>
              </a:spcBef>
              <a:spcAft>
                <a:spcPct val="0"/>
              </a:spcAft>
              <a:buClr>
                <a:schemeClr val="folHlink"/>
              </a:buClr>
              <a:buSzPct val="80000"/>
              <a:buFont typeface="Arial" charset="0"/>
              <a:buBlip>
                <a:blip r:embed="rId6"/>
              </a:buBlip>
              <a:defRPr sz="1800" b="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90000"/>
              </a:lnSpc>
            </a:pPr>
            <a:r>
              <a:rPr lang="en-US" altLang="en-US" dirty="0" smtClean="0"/>
              <a:t>Who is the big winner from IT?</a:t>
            </a:r>
          </a:p>
        </p:txBody>
      </p:sp>
      <p:sp>
        <p:nvSpPr>
          <p:cNvPr id="10" name="TextBox 9"/>
          <p:cNvSpPr txBox="1"/>
          <p:nvPr/>
        </p:nvSpPr>
        <p:spPr>
          <a:xfrm>
            <a:off x="459212" y="2260657"/>
            <a:ext cx="1879041" cy="424732"/>
          </a:xfrm>
          <a:prstGeom prst="rect">
            <a:avLst/>
          </a:prstGeom>
          <a:noFill/>
        </p:spPr>
        <p:txBody>
          <a:bodyPr wrap="none" rtlCol="0">
            <a:spAutoFit/>
          </a:bodyPr>
          <a:lstStyle/>
          <a:p>
            <a:pPr>
              <a:lnSpc>
                <a:spcPct val="90000"/>
              </a:lnSpc>
            </a:pPr>
            <a:r>
              <a:rPr lang="en-US" altLang="en-US" sz="2400" b="1" smtClean="0">
                <a:solidFill>
                  <a:schemeClr val="accent2">
                    <a:lumMod val="75000"/>
                  </a:schemeClr>
                </a:solidFill>
              </a:rPr>
              <a:t>Consumers</a:t>
            </a:r>
            <a:endParaRPr lang="en-US" altLang="en-US" sz="2400" b="1" dirty="0" smtClean="0">
              <a:solidFill>
                <a:schemeClr val="accent2">
                  <a:lumMod val="75000"/>
                </a:schemeClr>
              </a:solidFill>
            </a:endParaRPr>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5772060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 calcmode="lin" valueType="num">
                                      <p:cBhvr>
                                        <p:cTn id="9" dur="500" fill="hold"/>
                                        <p:tgtEl>
                                          <p:spTgt spid="8"/>
                                        </p:tgtEl>
                                        <p:attrNameLst>
                                          <p:attrName>style.rotation</p:attrName>
                                        </p:attrNameLst>
                                      </p:cBhvr>
                                      <p:tavLst>
                                        <p:tav tm="0">
                                          <p:val>
                                            <p:fltVal val="360"/>
                                          </p:val>
                                        </p:tav>
                                        <p:tav tm="100000">
                                          <p:val>
                                            <p:fltVal val="0"/>
                                          </p:val>
                                        </p:tav>
                                      </p:tavLst>
                                    </p:anim>
                                    <p:animEffect transition="in" filter="fade">
                                      <p:cBhvr>
                                        <p:cTn id="10" dur="500"/>
                                        <p:tgtEl>
                                          <p:spTgt spid="8"/>
                                        </p:tgtEl>
                                      </p:cBhvr>
                                    </p:animEffect>
                                  </p:childTnLst>
                                </p:cTn>
                              </p:par>
                            </p:childTnLst>
                          </p:cTn>
                        </p:par>
                        <p:par>
                          <p:cTn id="11" fill="hold">
                            <p:stCondLst>
                              <p:cond delay="500"/>
                            </p:stCondLst>
                            <p:childTnLst>
                              <p:par>
                                <p:cTn id="12" presetID="2" presetClass="entr" presetSubtype="4" fill="hold" grpId="0" nodeType="afterEffect">
                                  <p:stCondLst>
                                    <p:cond delay="0"/>
                                  </p:stCondLst>
                                  <p:childTnLst>
                                    <p:set>
                                      <p:cBhvr>
                                        <p:cTn id="13" dur="1" fill="hold">
                                          <p:stCondLst>
                                            <p:cond delay="0"/>
                                          </p:stCondLst>
                                        </p:cTn>
                                        <p:tgtEl>
                                          <p:spTgt spid="12">
                                            <p:txEl>
                                              <p:pRg st="0" end="0"/>
                                            </p:txEl>
                                          </p:spTgt>
                                        </p:tgtEl>
                                        <p:attrNameLst>
                                          <p:attrName>style.visibility</p:attrName>
                                        </p:attrNameLst>
                                      </p:cBhvr>
                                      <p:to>
                                        <p:strVal val="visible"/>
                                      </p:to>
                                    </p:set>
                                    <p:anim calcmode="lin" valueType="num">
                                      <p:cBhvr additive="base">
                                        <p:cTn id="14" dur="500" fill="hold"/>
                                        <p:tgtEl>
                                          <p:spTgt spid="12">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12">
                                            <p:txEl>
                                              <p:pRg st="0" end="0"/>
                                            </p:txEl>
                                          </p:spTgt>
                                        </p:tgtEl>
                                        <p:attrNameLst>
                                          <p:attrName>ppt_y</p:attrName>
                                        </p:attrNameLst>
                                      </p:cBhvr>
                                      <p:tavLst>
                                        <p:tav tm="0">
                                          <p:val>
                                            <p:strVal val="1+#ppt_h/2"/>
                                          </p:val>
                                        </p:tav>
                                        <p:tav tm="100000">
                                          <p:val>
                                            <p:strVal val="#ppt_y"/>
                                          </p:val>
                                        </p:tav>
                                      </p:tavLst>
                                    </p:anim>
                                  </p:childTnLst>
                                </p:cTn>
                              </p:par>
                            </p:childTnLst>
                          </p:cTn>
                        </p:par>
                        <p:par>
                          <p:cTn id="16" fill="hold">
                            <p:stCondLst>
                              <p:cond delay="1000"/>
                            </p:stCondLst>
                            <p:childTnLst>
                              <p:par>
                                <p:cTn id="17" presetID="2" presetClass="entr" presetSubtype="4" fill="hold" grpId="0" nodeType="afterEffect">
                                  <p:stCondLst>
                                    <p:cond delay="0"/>
                                  </p:stCondLst>
                                  <p:childTnLst>
                                    <p:set>
                                      <p:cBhvr>
                                        <p:cTn id="18" dur="1" fill="hold">
                                          <p:stCondLst>
                                            <p:cond delay="0"/>
                                          </p:stCondLst>
                                        </p:cTn>
                                        <p:tgtEl>
                                          <p:spTgt spid="12">
                                            <p:txEl>
                                              <p:pRg st="1" end="1"/>
                                            </p:txEl>
                                          </p:spTgt>
                                        </p:tgtEl>
                                        <p:attrNameLst>
                                          <p:attrName>style.visibility</p:attrName>
                                        </p:attrNameLst>
                                      </p:cBhvr>
                                      <p:to>
                                        <p:strVal val="visible"/>
                                      </p:to>
                                    </p:set>
                                    <p:anim calcmode="lin" valueType="num">
                                      <p:cBhvr additive="base">
                                        <p:cTn id="19" dur="500" fill="hold"/>
                                        <p:tgtEl>
                                          <p:spTgt spid="12">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5"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p:cTn id="31" dur="1000" fill="hold"/>
                                        <p:tgtEl>
                                          <p:spTgt spid="10"/>
                                        </p:tgtEl>
                                        <p:attrNameLst>
                                          <p:attrName>ppt_w</p:attrName>
                                        </p:attrNameLst>
                                      </p:cBhvr>
                                      <p:tavLst>
                                        <p:tav tm="0">
                                          <p:val>
                                            <p:fltVal val="0"/>
                                          </p:val>
                                        </p:tav>
                                        <p:tav tm="100000">
                                          <p:val>
                                            <p:strVal val="#ppt_w"/>
                                          </p:val>
                                        </p:tav>
                                      </p:tavLst>
                                    </p:anim>
                                    <p:anim calcmode="lin" valueType="num">
                                      <p:cBhvr>
                                        <p:cTn id="32" dur="1000" fill="hold"/>
                                        <p:tgtEl>
                                          <p:spTgt spid="10"/>
                                        </p:tgtEl>
                                        <p:attrNameLst>
                                          <p:attrName>ppt_h</p:attrName>
                                        </p:attrNameLst>
                                      </p:cBhvr>
                                      <p:tavLst>
                                        <p:tav tm="0">
                                          <p:val>
                                            <p:fltVal val="0"/>
                                          </p:val>
                                        </p:tav>
                                        <p:tav tm="100000">
                                          <p:val>
                                            <p:strVal val="#ppt_h"/>
                                          </p:val>
                                        </p:tav>
                                      </p:tavLst>
                                    </p:anim>
                                    <p:anim calcmode="lin" valueType="num">
                                      <p:cBhvr>
                                        <p:cTn id="33" dur="1000" fill="hold"/>
                                        <p:tgtEl>
                                          <p:spTgt spid="10"/>
                                        </p:tgtEl>
                                        <p:attrNameLst>
                                          <p:attrName>ppt_x</p:attrName>
                                        </p:attrNameLst>
                                      </p:cBhvr>
                                      <p:tavLst>
                                        <p:tav tm="0" fmla="#ppt_x+(cos(-2*pi*(1-$))*-#ppt_x-sin(-2*pi*(1-$))*(1-#ppt_y))*(1-$)">
                                          <p:val>
                                            <p:fltVal val="0"/>
                                          </p:val>
                                        </p:tav>
                                        <p:tav tm="100000">
                                          <p:val>
                                            <p:fltVal val="1"/>
                                          </p:val>
                                        </p:tav>
                                      </p:tavLst>
                                    </p:anim>
                                    <p:anim calcmode="lin" valueType="num">
                                      <p:cBhvr>
                                        <p:cTn id="34" dur="1000" fill="hold"/>
                                        <p:tgtEl>
                                          <p:spTgt spid="10"/>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uiExpand="1" build="p"/>
      <p:bldP spid="13"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3D3F768-AD21-814A-82E2-7EDC36683493}" type="slidenum">
              <a:rPr lang="en-US" altLang="en-US"/>
              <a:pPr/>
              <a:t>14</a:t>
            </a:fld>
            <a:endParaRPr lang="en-US" altLang="en-US"/>
          </a:p>
        </p:txBody>
      </p:sp>
      <p:sp>
        <p:nvSpPr>
          <p:cNvPr id="844805" name="Rectangle 5"/>
          <p:cNvSpPr>
            <a:spLocks noGrp="1" noChangeArrowheads="1"/>
          </p:cNvSpPr>
          <p:nvPr>
            <p:ph type="title"/>
          </p:nvPr>
        </p:nvSpPr>
        <p:spPr/>
        <p:txBody>
          <a:bodyPr/>
          <a:lstStyle/>
          <a:p>
            <a:r>
              <a:rPr lang="en-US" altLang="en-US" sz="3600"/>
              <a:t>Generic Strategies for Competitive Forces</a:t>
            </a:r>
          </a:p>
        </p:txBody>
      </p:sp>
      <p:sp>
        <p:nvSpPr>
          <p:cNvPr id="844806" name="Rectangle 6"/>
          <p:cNvSpPr>
            <a:spLocks noGrp="1" noChangeArrowheads="1"/>
          </p:cNvSpPr>
          <p:nvPr>
            <p:ph type="body" idx="1"/>
          </p:nvPr>
        </p:nvSpPr>
        <p:spPr/>
        <p:txBody>
          <a:bodyPr/>
          <a:lstStyle/>
          <a:p>
            <a:pPr>
              <a:lnSpc>
                <a:spcPct val="90000"/>
              </a:lnSpc>
            </a:pPr>
            <a:r>
              <a:rPr lang="en-US" altLang="en-US" dirty="0"/>
              <a:t>Low-cost leadership</a:t>
            </a:r>
          </a:p>
          <a:p>
            <a:pPr lvl="1">
              <a:lnSpc>
                <a:spcPct val="90000"/>
              </a:lnSpc>
            </a:pPr>
            <a:r>
              <a:rPr lang="en-US" altLang="en-US" dirty="0"/>
              <a:t>Produce products </a:t>
            </a:r>
            <a:r>
              <a:rPr lang="en-US" altLang="en-US" dirty="0" smtClean="0"/>
              <a:t>at </a:t>
            </a:r>
            <a:r>
              <a:rPr lang="en-US" altLang="en-US" dirty="0"/>
              <a:t>a lower price and better </a:t>
            </a:r>
            <a:r>
              <a:rPr lang="en-US" altLang="en-US" dirty="0" smtClean="0"/>
              <a:t>quality</a:t>
            </a:r>
            <a:br>
              <a:rPr lang="en-US" altLang="en-US" dirty="0" smtClean="0"/>
            </a:br>
            <a:r>
              <a:rPr lang="en-US" altLang="en-US" dirty="0" smtClean="0"/>
              <a:t>Wal-Mart</a:t>
            </a:r>
            <a:r>
              <a:rPr lang="en-US" altLang="en-US" dirty="0"/>
              <a:t>, Dell</a:t>
            </a:r>
          </a:p>
          <a:p>
            <a:pPr>
              <a:lnSpc>
                <a:spcPct val="90000"/>
              </a:lnSpc>
            </a:pPr>
            <a:r>
              <a:rPr lang="en-US" altLang="en-US" dirty="0"/>
              <a:t>Product differentiation</a:t>
            </a:r>
          </a:p>
          <a:p>
            <a:pPr lvl="1">
              <a:lnSpc>
                <a:spcPct val="90000"/>
              </a:lnSpc>
            </a:pPr>
            <a:r>
              <a:rPr lang="en-US" altLang="en-US" dirty="0" smtClean="0"/>
              <a:t>New products, improve customer experience</a:t>
            </a:r>
            <a:r>
              <a:rPr lang="en-US" altLang="en-US" dirty="0"/>
              <a:t>: </a:t>
            </a:r>
            <a:r>
              <a:rPr lang="en-US" altLang="en-US" dirty="0" smtClean="0"/>
              <a:t/>
            </a:r>
            <a:br>
              <a:rPr lang="en-US" altLang="en-US" dirty="0" smtClean="0"/>
            </a:br>
            <a:r>
              <a:rPr lang="en-US" altLang="en-US" dirty="0" smtClean="0"/>
              <a:t>Google</a:t>
            </a:r>
            <a:r>
              <a:rPr lang="en-US" altLang="en-US" dirty="0"/>
              <a:t>, Land’s End, Apple </a:t>
            </a:r>
          </a:p>
          <a:p>
            <a:pPr>
              <a:lnSpc>
                <a:spcPct val="90000"/>
              </a:lnSpc>
            </a:pPr>
            <a:r>
              <a:rPr lang="en-US" altLang="en-US" dirty="0"/>
              <a:t>Focus on market niche</a:t>
            </a:r>
          </a:p>
          <a:p>
            <a:pPr lvl="1">
              <a:lnSpc>
                <a:spcPct val="90000"/>
              </a:lnSpc>
            </a:pPr>
            <a:r>
              <a:rPr lang="en-US" altLang="en-US" dirty="0"/>
              <a:t>Use information systems to enable a focused strategy on a single market niche and </a:t>
            </a:r>
            <a:r>
              <a:rPr lang="en-US" altLang="en-US" dirty="0" smtClean="0"/>
              <a:t>specialize</a:t>
            </a:r>
          </a:p>
          <a:p>
            <a:pPr>
              <a:lnSpc>
                <a:spcPct val="90000"/>
              </a:lnSpc>
            </a:pPr>
            <a:r>
              <a:rPr lang="en-US" altLang="en-US" dirty="0" smtClean="0"/>
              <a:t>Strengthen </a:t>
            </a:r>
            <a:r>
              <a:rPr lang="en-US" altLang="en-US" dirty="0"/>
              <a:t>customer and supplier intimacy</a:t>
            </a:r>
          </a:p>
          <a:p>
            <a:pPr lvl="1">
              <a:lnSpc>
                <a:spcPct val="90000"/>
              </a:lnSpc>
            </a:pPr>
            <a:r>
              <a:rPr lang="en-US" altLang="en-US" dirty="0"/>
              <a:t>D</a:t>
            </a:r>
            <a:r>
              <a:rPr lang="en-US" altLang="en-US" dirty="0" smtClean="0"/>
              <a:t>evelop </a:t>
            </a:r>
            <a:r>
              <a:rPr lang="en-US" altLang="en-US" dirty="0"/>
              <a:t>strong ties and loyalty with customers and suppliers; increase switching costs</a:t>
            </a:r>
          </a:p>
          <a:p>
            <a:pPr lvl="1">
              <a:lnSpc>
                <a:spcPct val="90000"/>
              </a:lnSpc>
            </a:pPr>
            <a:r>
              <a:rPr lang="en-US" altLang="en-US" dirty="0"/>
              <a:t>Example: </a:t>
            </a:r>
            <a:r>
              <a:rPr lang="en-US" altLang="en-US" dirty="0" smtClean="0"/>
              <a:t>Amazon</a:t>
            </a:r>
            <a:r>
              <a:rPr lang="en-US" altLang="en-US" dirty="0"/>
              <a:t>, PayPal</a:t>
            </a:r>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000579529"/>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4"/>
          <p:cNvSpPr>
            <a:spLocks noGrp="1"/>
          </p:cNvSpPr>
          <p:nvPr>
            <p:ph type="sldNum" sz="quarter" idx="11"/>
          </p:nvPr>
        </p:nvSpPr>
        <p:spPr/>
        <p:txBody>
          <a:bodyPr/>
          <a:lstStyle/>
          <a:p>
            <a:fld id="{A45508B4-B439-A54A-A356-904A1476B37A}" type="slidenum">
              <a:rPr lang="en-US" altLang="en-US"/>
              <a:pPr/>
              <a:t>15</a:t>
            </a:fld>
            <a:endParaRPr lang="en-US" altLang="en-US"/>
          </a:p>
        </p:txBody>
      </p:sp>
      <p:pic>
        <p:nvPicPr>
          <p:cNvPr id="824327" name="Picture 7" descr="Fig-3-0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4660" y="2872335"/>
            <a:ext cx="4759325" cy="3567112"/>
          </a:xfrm>
          <a:prstGeom prst="rect">
            <a:avLst/>
          </a:prstGeom>
          <a:noFill/>
          <a:extLst>
            <a:ext uri="{909E8E84-426E-40DD-AFC4-6F175D3DCCD1}">
              <a14:hiddenFill xmlns:a14="http://schemas.microsoft.com/office/drawing/2010/main">
                <a:solidFill>
                  <a:srgbClr val="FFFFFF"/>
                </a:solidFill>
              </a14:hiddenFill>
            </a:ext>
          </a:extLst>
        </p:spPr>
      </p:pic>
      <p:sp>
        <p:nvSpPr>
          <p:cNvPr id="824328" name="Rectangle 8"/>
          <p:cNvSpPr>
            <a:spLocks noGrp="1" noChangeArrowheads="1"/>
          </p:cNvSpPr>
          <p:nvPr>
            <p:ph type="title"/>
          </p:nvPr>
        </p:nvSpPr>
        <p:spPr/>
        <p:txBody>
          <a:bodyPr/>
          <a:lstStyle/>
          <a:p>
            <a:r>
              <a:rPr lang="en-US" sz="3600"/>
              <a:t>Business Process Management Systems</a:t>
            </a:r>
          </a:p>
        </p:txBody>
      </p:sp>
      <p:sp>
        <p:nvSpPr>
          <p:cNvPr id="824329" name="Rectangle 9"/>
          <p:cNvSpPr>
            <a:spLocks noGrp="1" noChangeArrowheads="1"/>
          </p:cNvSpPr>
          <p:nvPr>
            <p:ph type="body" idx="1"/>
          </p:nvPr>
        </p:nvSpPr>
        <p:spPr>
          <a:xfrm>
            <a:off x="215900" y="1332684"/>
            <a:ext cx="8526463" cy="4108450"/>
          </a:xfrm>
        </p:spPr>
        <p:txBody>
          <a:bodyPr/>
          <a:lstStyle/>
          <a:p>
            <a:r>
              <a:rPr lang="en-US" altLang="en-US" dirty="0"/>
              <a:t>Information systems can reduce the number</a:t>
            </a:r>
            <a:br>
              <a:rPr lang="en-US" altLang="en-US" dirty="0"/>
            </a:br>
            <a:r>
              <a:rPr lang="en-US" altLang="en-US" dirty="0" smtClean="0"/>
              <a:t>of </a:t>
            </a:r>
            <a:r>
              <a:rPr lang="en-US" altLang="en-US" dirty="0"/>
              <a:t>levels in an organization</a:t>
            </a:r>
          </a:p>
          <a:p>
            <a:pPr lvl="1"/>
            <a:r>
              <a:rPr lang="en-US" altLang="en-US" sz="2400" dirty="0" smtClean="0"/>
              <a:t>Provide managers with information </a:t>
            </a:r>
            <a:br>
              <a:rPr lang="en-US" altLang="en-US" sz="2400" dirty="0" smtClean="0"/>
            </a:br>
            <a:r>
              <a:rPr lang="en-US" altLang="en-US" sz="2400" dirty="0" smtClean="0"/>
              <a:t>to supervise larger numbers </a:t>
            </a:r>
            <a:br>
              <a:rPr lang="en-US" altLang="en-US" sz="2400" dirty="0" smtClean="0"/>
            </a:br>
            <a:r>
              <a:rPr lang="en-US" altLang="en-US" sz="2400" dirty="0" smtClean="0"/>
              <a:t>of workers </a:t>
            </a:r>
          </a:p>
          <a:p>
            <a:pPr lvl="1"/>
            <a:r>
              <a:rPr lang="en-US" altLang="en-US" sz="2400" dirty="0" smtClean="0"/>
              <a:t>Gives lower-level </a:t>
            </a:r>
            <a:br>
              <a:rPr lang="en-US" altLang="en-US" sz="2400" dirty="0" smtClean="0"/>
            </a:br>
            <a:r>
              <a:rPr lang="en-US" altLang="en-US" sz="2400" dirty="0" smtClean="0"/>
              <a:t>employees more </a:t>
            </a:r>
            <a:br>
              <a:rPr lang="en-US" altLang="en-US" sz="2400" dirty="0" smtClean="0"/>
            </a:br>
            <a:r>
              <a:rPr lang="en-US" altLang="en-US" sz="2400" dirty="0" smtClean="0"/>
              <a:t>decision-making </a:t>
            </a:r>
            <a:br>
              <a:rPr lang="en-US" altLang="en-US" sz="2400" dirty="0" smtClean="0"/>
            </a:br>
            <a:r>
              <a:rPr lang="en-US" altLang="en-US" sz="2400" dirty="0" smtClean="0"/>
              <a:t>authority</a:t>
            </a:r>
          </a:p>
          <a:p>
            <a:pPr lvl="1"/>
            <a:r>
              <a:rPr lang="en-US" altLang="en-US" sz="2400" dirty="0" smtClean="0"/>
              <a:t>Post-industrial Society</a:t>
            </a:r>
            <a:br>
              <a:rPr lang="en-US" altLang="en-US" sz="2400" dirty="0" smtClean="0"/>
            </a:br>
            <a:r>
              <a:rPr lang="en-US" altLang="en-US" sz="2400" dirty="0" smtClean="0"/>
              <a:t>authority relies on </a:t>
            </a:r>
            <a:br>
              <a:rPr lang="en-US" altLang="en-US" sz="2400" dirty="0" smtClean="0"/>
            </a:br>
            <a:r>
              <a:rPr lang="en-US" altLang="en-US" sz="2400" dirty="0" smtClean="0"/>
              <a:t>knowledge then </a:t>
            </a:r>
            <a:br>
              <a:rPr lang="en-US" altLang="en-US" sz="2400" dirty="0" smtClean="0"/>
            </a:br>
            <a:r>
              <a:rPr lang="en-US" altLang="en-US" sz="2400" dirty="0" smtClean="0"/>
              <a:t>position</a:t>
            </a:r>
            <a:endParaRPr lang="en-US" altLang="en-US" sz="2400" dirty="0"/>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420741585"/>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2277C5-8912-BC49-B2E8-06DA7E56FF07}" type="slidenum">
              <a:rPr lang="en-US" altLang="en-US"/>
              <a:pPr/>
              <a:t>16</a:t>
            </a:fld>
            <a:endParaRPr lang="en-US" altLang="en-US"/>
          </a:p>
        </p:txBody>
      </p:sp>
      <p:sp>
        <p:nvSpPr>
          <p:cNvPr id="1734661" name="Rectangle 5"/>
          <p:cNvSpPr>
            <a:spLocks noGrp="1" noChangeArrowheads="1"/>
          </p:cNvSpPr>
          <p:nvPr>
            <p:ph type="title"/>
          </p:nvPr>
        </p:nvSpPr>
        <p:spPr/>
        <p:txBody>
          <a:bodyPr/>
          <a:lstStyle/>
          <a:p>
            <a:r>
              <a:rPr lang="en-US" altLang="en-US" dirty="0" smtClean="0"/>
              <a:t>E-Commerce</a:t>
            </a:r>
            <a:r>
              <a:rPr lang="en-US" altLang="en-US" dirty="0"/>
              <a:t>: New </a:t>
            </a:r>
            <a:r>
              <a:rPr lang="en-US" altLang="en-US" dirty="0" smtClean="0"/>
              <a:t>Efficiencies B2B </a:t>
            </a:r>
            <a:endParaRPr lang="en-US" altLang="en-US" dirty="0"/>
          </a:p>
        </p:txBody>
      </p:sp>
      <p:sp>
        <p:nvSpPr>
          <p:cNvPr id="1734662" name="Rectangle 6"/>
          <p:cNvSpPr>
            <a:spLocks noGrp="1" noChangeArrowheads="1"/>
          </p:cNvSpPr>
          <p:nvPr>
            <p:ph type="body" idx="1"/>
          </p:nvPr>
        </p:nvSpPr>
        <p:spPr>
          <a:xfrm>
            <a:off x="304800" y="1143000"/>
            <a:ext cx="8458200" cy="1260566"/>
          </a:xfrm>
        </p:spPr>
        <p:txBody>
          <a:bodyPr/>
          <a:lstStyle/>
          <a:p>
            <a:pPr>
              <a:lnSpc>
                <a:spcPct val="90000"/>
              </a:lnSpc>
            </a:pPr>
            <a:r>
              <a:rPr lang="en-US" altLang="en-US" dirty="0">
                <a:hlinkClick r:id="rId3" action="ppaction://hlinkfile"/>
              </a:rPr>
              <a:t>Electronic </a:t>
            </a:r>
            <a:r>
              <a:rPr lang="en-US" altLang="en-US" dirty="0" smtClean="0">
                <a:hlinkClick r:id="rId3" action="ppaction://hlinkfile"/>
              </a:rPr>
              <a:t>Data Interchange </a:t>
            </a:r>
            <a:r>
              <a:rPr lang="en-US" altLang="en-US" dirty="0"/>
              <a:t>(EDI)</a:t>
            </a:r>
          </a:p>
          <a:p>
            <a:pPr lvl="1">
              <a:lnSpc>
                <a:spcPct val="90000"/>
              </a:lnSpc>
            </a:pPr>
            <a:r>
              <a:rPr lang="en-US" altLang="en-US" dirty="0"/>
              <a:t>Computer-to-computer exchange of standard transactions such as invoices, purchase </a:t>
            </a:r>
            <a:r>
              <a:rPr lang="en-US" altLang="en-US" dirty="0" smtClean="0"/>
              <a:t>orders</a:t>
            </a:r>
            <a:endParaRPr lang="en-US" altLang="en-US" dirty="0"/>
          </a:p>
        </p:txBody>
      </p:sp>
      <p:pic>
        <p:nvPicPr>
          <p:cNvPr id="4" name="Picture 3"/>
          <p:cNvPicPr>
            <a:picLocks noChangeAspect="1"/>
          </p:cNvPicPr>
          <p:nvPr/>
        </p:nvPicPr>
        <p:blipFill>
          <a:blip r:embed="rId4"/>
          <a:stretch>
            <a:fillRect/>
          </a:stretch>
        </p:blipFill>
        <p:spPr>
          <a:xfrm>
            <a:off x="953589" y="2277932"/>
            <a:ext cx="7354389" cy="4554668"/>
          </a:xfrm>
          <a:prstGeom prst="rect">
            <a:avLst/>
          </a:prstGeom>
        </p:spPr>
      </p:pic>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783776899"/>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212277C5-8912-BC49-B2E8-06DA7E56FF07}" type="slidenum">
              <a:rPr lang="en-US" altLang="en-US"/>
              <a:pPr/>
              <a:t>17</a:t>
            </a:fld>
            <a:endParaRPr lang="en-US" altLang="en-US"/>
          </a:p>
        </p:txBody>
      </p:sp>
      <p:sp>
        <p:nvSpPr>
          <p:cNvPr id="1734661" name="Rectangle 5"/>
          <p:cNvSpPr>
            <a:spLocks noGrp="1" noChangeArrowheads="1"/>
          </p:cNvSpPr>
          <p:nvPr>
            <p:ph type="title"/>
          </p:nvPr>
        </p:nvSpPr>
        <p:spPr/>
        <p:txBody>
          <a:bodyPr/>
          <a:lstStyle/>
          <a:p>
            <a:r>
              <a:rPr lang="en-US" altLang="en-US" dirty="0" smtClean="0"/>
              <a:t>E-Commerce: New Efficiencies B2B </a:t>
            </a:r>
            <a:endParaRPr lang="en-US" altLang="en-US" dirty="0"/>
          </a:p>
        </p:txBody>
      </p:sp>
      <p:sp>
        <p:nvSpPr>
          <p:cNvPr id="1734662" name="Rectangle 6"/>
          <p:cNvSpPr>
            <a:spLocks noGrp="1" noChangeArrowheads="1"/>
          </p:cNvSpPr>
          <p:nvPr>
            <p:ph type="body" idx="1"/>
          </p:nvPr>
        </p:nvSpPr>
        <p:spPr/>
        <p:txBody>
          <a:bodyPr/>
          <a:lstStyle/>
          <a:p>
            <a:r>
              <a:rPr lang="en-US" dirty="0"/>
              <a:t>Collaborative </a:t>
            </a:r>
            <a:r>
              <a:rPr lang="en-US" dirty="0" smtClean="0"/>
              <a:t>Systems</a:t>
            </a:r>
          </a:p>
          <a:p>
            <a:pPr lvl="1"/>
            <a:r>
              <a:rPr lang="en-US" dirty="0" smtClean="0"/>
              <a:t>Cloud Storage: Document sharing and backup</a:t>
            </a:r>
            <a:br>
              <a:rPr lang="en-US" dirty="0" smtClean="0"/>
            </a:br>
            <a:r>
              <a:rPr lang="en-US" dirty="0" smtClean="0"/>
              <a:t>Dropbox, Google Drive, iCloud, GitHub, </a:t>
            </a:r>
          </a:p>
          <a:p>
            <a:pPr lvl="1"/>
            <a:r>
              <a:rPr lang="en-US" dirty="0" err="1" smtClean="0"/>
              <a:t>Sharepoint</a:t>
            </a:r>
            <a:r>
              <a:rPr lang="en-US" dirty="0" smtClean="0"/>
              <a:t> and Lotus Notes</a:t>
            </a:r>
          </a:p>
          <a:p>
            <a:pPr lvl="1"/>
            <a:r>
              <a:rPr lang="en-US" dirty="0" smtClean="0"/>
              <a:t>Email </a:t>
            </a:r>
            <a:r>
              <a:rPr lang="en-US" i="1" dirty="0" smtClean="0">
                <a:solidFill>
                  <a:schemeClr val="accent2">
                    <a:lumMod val="75000"/>
                  </a:schemeClr>
                </a:solidFill>
              </a:rPr>
              <a:t>asynchronous</a:t>
            </a:r>
          </a:p>
          <a:p>
            <a:pPr lvl="1"/>
            <a:r>
              <a:rPr lang="en-US" dirty="0" smtClean="0"/>
              <a:t>Teleconference </a:t>
            </a:r>
            <a:r>
              <a:rPr lang="en-US" i="1" dirty="0" smtClean="0">
                <a:solidFill>
                  <a:schemeClr val="accent2">
                    <a:lumMod val="75000"/>
                  </a:schemeClr>
                </a:solidFill>
              </a:rPr>
              <a:t>synchronous</a:t>
            </a:r>
            <a:r>
              <a:rPr lang="en-US" dirty="0" smtClean="0"/>
              <a:t>: Skype, WebEx, Zoom</a:t>
            </a:r>
          </a:p>
          <a:p>
            <a:pPr lvl="1"/>
            <a:r>
              <a:rPr lang="en-US" dirty="0" smtClean="0"/>
              <a:t>Browser based Web apps: Google docs and </a:t>
            </a:r>
            <a:r>
              <a:rPr lang="en-US" dirty="0" err="1" smtClean="0"/>
              <a:t>Zoho</a:t>
            </a:r>
            <a:endParaRPr lang="en-US" dirty="0"/>
          </a:p>
          <a:p>
            <a:pPr>
              <a:lnSpc>
                <a:spcPct val="90000"/>
              </a:lnSpc>
            </a:pPr>
            <a:r>
              <a:rPr lang="en-US" altLang="en-US" dirty="0" smtClean="0"/>
              <a:t>Net </a:t>
            </a:r>
            <a:r>
              <a:rPr lang="en-US" altLang="en-US" dirty="0"/>
              <a:t>marketplaces (e-hubs)</a:t>
            </a:r>
          </a:p>
          <a:p>
            <a:pPr lvl="1">
              <a:lnSpc>
                <a:spcPct val="90000"/>
              </a:lnSpc>
            </a:pPr>
            <a:r>
              <a:rPr lang="en-US" altLang="en-US" dirty="0"/>
              <a:t>Single market for many buyers and sellers</a:t>
            </a:r>
          </a:p>
          <a:p>
            <a:pPr lvl="1">
              <a:lnSpc>
                <a:spcPct val="90000"/>
              </a:lnSpc>
            </a:pPr>
            <a:r>
              <a:rPr lang="en-US" altLang="en-US" dirty="0" smtClean="0"/>
              <a:t>Generate revenue from transaction fees</a:t>
            </a:r>
          </a:p>
          <a:p>
            <a:pPr lvl="1">
              <a:lnSpc>
                <a:spcPct val="90000"/>
              </a:lnSpc>
            </a:pPr>
            <a:r>
              <a:rPr lang="en-US" altLang="en-US" dirty="0" smtClean="0"/>
              <a:t>Use prices established through negotiation, auction, Request For Quotes, or fixed prices</a:t>
            </a:r>
          </a:p>
          <a:p>
            <a:pPr lvl="1">
              <a:lnSpc>
                <a:spcPct val="90000"/>
              </a:lnSpc>
            </a:pPr>
            <a:r>
              <a:rPr lang="en-US" altLang="en-US" dirty="0" smtClean="0"/>
              <a:t>Long-term contract or short-term spot purchasing</a:t>
            </a:r>
            <a:endParaRPr lang="en-US" altLang="en-US" dirty="0"/>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138617773"/>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53885"/>
            <a:ext cx="8458200" cy="920750"/>
          </a:xfrm>
        </p:spPr>
        <p:txBody>
          <a:bodyPr/>
          <a:lstStyle/>
          <a:p>
            <a:r>
              <a:rPr lang="en-US" altLang="en-US" dirty="0" smtClean="0"/>
              <a:t>Decision </a:t>
            </a:r>
            <a:r>
              <a:rPr lang="en-US" altLang="en-US" dirty="0"/>
              <a:t>S</a:t>
            </a:r>
            <a:r>
              <a:rPr lang="en-US" altLang="en-US" dirty="0" smtClean="0"/>
              <a:t>upport Systems</a:t>
            </a:r>
            <a:endParaRPr lang="en-US" dirty="0"/>
          </a:p>
        </p:txBody>
      </p:sp>
      <p:sp>
        <p:nvSpPr>
          <p:cNvPr id="3" name="Content Placeholder 2"/>
          <p:cNvSpPr>
            <a:spLocks noGrp="1"/>
          </p:cNvSpPr>
          <p:nvPr>
            <p:ph idx="1"/>
          </p:nvPr>
        </p:nvSpPr>
        <p:spPr>
          <a:xfrm>
            <a:off x="304800" y="1208315"/>
            <a:ext cx="8458200" cy="5410200"/>
          </a:xfrm>
        </p:spPr>
        <p:txBody>
          <a:bodyPr/>
          <a:lstStyle/>
          <a:p>
            <a:pPr>
              <a:lnSpc>
                <a:spcPct val="80000"/>
              </a:lnSpc>
              <a:spcBef>
                <a:spcPct val="0"/>
              </a:spcBef>
              <a:spcAft>
                <a:spcPct val="25000"/>
              </a:spcAft>
            </a:pPr>
            <a:r>
              <a:rPr lang="en-US" altLang="en-US" dirty="0" smtClean="0"/>
              <a:t>Supports decision making process</a:t>
            </a:r>
          </a:p>
          <a:p>
            <a:pPr lvl="1">
              <a:lnSpc>
                <a:spcPct val="80000"/>
              </a:lnSpc>
              <a:spcBef>
                <a:spcPct val="0"/>
              </a:spcBef>
              <a:spcAft>
                <a:spcPct val="25000"/>
              </a:spcAft>
            </a:pPr>
            <a:r>
              <a:rPr lang="en-US" altLang="en-US" dirty="0" smtClean="0"/>
              <a:t>Can Serve all levels of management</a:t>
            </a:r>
          </a:p>
          <a:p>
            <a:pPr lvl="1">
              <a:lnSpc>
                <a:spcPct val="80000"/>
              </a:lnSpc>
              <a:spcBef>
                <a:spcPct val="0"/>
              </a:spcBef>
              <a:spcAft>
                <a:spcPct val="25000"/>
              </a:spcAft>
            </a:pPr>
            <a:r>
              <a:rPr lang="en-US" altLang="en-US" dirty="0" smtClean="0"/>
              <a:t>Customer Service Management </a:t>
            </a:r>
            <a:endParaRPr lang="en-US" altLang="en-US" dirty="0"/>
          </a:p>
          <a:p>
            <a:pPr>
              <a:lnSpc>
                <a:spcPct val="80000"/>
              </a:lnSpc>
              <a:spcBef>
                <a:spcPct val="0"/>
              </a:spcBef>
              <a:spcAft>
                <a:spcPct val="25000"/>
              </a:spcAft>
            </a:pPr>
            <a:r>
              <a:rPr lang="en-US" altLang="en-US" dirty="0" smtClean="0"/>
              <a:t>Supports unstructured non-routine decisions</a:t>
            </a:r>
          </a:p>
          <a:p>
            <a:pPr lvl="1">
              <a:lnSpc>
                <a:spcPct val="80000"/>
              </a:lnSpc>
              <a:spcBef>
                <a:spcPct val="0"/>
              </a:spcBef>
              <a:spcAft>
                <a:spcPct val="25000"/>
              </a:spcAft>
            </a:pPr>
            <a:r>
              <a:rPr lang="en-US" altLang="en-US" dirty="0" smtClean="0"/>
              <a:t>Labor or Legal issues</a:t>
            </a:r>
          </a:p>
          <a:p>
            <a:pPr lvl="1">
              <a:lnSpc>
                <a:spcPct val="80000"/>
              </a:lnSpc>
              <a:spcBef>
                <a:spcPct val="0"/>
              </a:spcBef>
              <a:spcAft>
                <a:spcPct val="25000"/>
              </a:spcAft>
            </a:pPr>
            <a:r>
              <a:rPr lang="en-US" altLang="en-US" dirty="0" smtClean="0"/>
              <a:t>May involve unknowns</a:t>
            </a:r>
          </a:p>
          <a:p>
            <a:pPr lvl="1">
              <a:lnSpc>
                <a:spcPct val="80000"/>
              </a:lnSpc>
              <a:spcBef>
                <a:spcPct val="0"/>
              </a:spcBef>
              <a:spcAft>
                <a:spcPct val="25000"/>
              </a:spcAft>
            </a:pPr>
            <a:r>
              <a:rPr lang="en-US" altLang="en-US" dirty="0" smtClean="0"/>
              <a:t>Managers may use intuition</a:t>
            </a:r>
          </a:p>
          <a:p>
            <a:pPr>
              <a:lnSpc>
                <a:spcPct val="80000"/>
              </a:lnSpc>
              <a:spcBef>
                <a:spcPct val="0"/>
              </a:spcBef>
              <a:spcAft>
                <a:spcPct val="25000"/>
              </a:spcAft>
            </a:pPr>
            <a:r>
              <a:rPr lang="en-US" altLang="en-US" dirty="0" smtClean="0"/>
              <a:t>Semi-structured decisions</a:t>
            </a:r>
          </a:p>
          <a:p>
            <a:pPr lvl="1">
              <a:lnSpc>
                <a:spcPct val="80000"/>
              </a:lnSpc>
              <a:spcBef>
                <a:spcPct val="0"/>
              </a:spcBef>
              <a:spcAft>
                <a:spcPct val="25000"/>
              </a:spcAft>
            </a:pPr>
            <a:r>
              <a:rPr lang="en-US" altLang="en-US" dirty="0" smtClean="0"/>
              <a:t>Most factors known, but human experience helpful</a:t>
            </a:r>
          </a:p>
          <a:p>
            <a:pPr lvl="1">
              <a:lnSpc>
                <a:spcPct val="80000"/>
              </a:lnSpc>
              <a:spcBef>
                <a:spcPct val="0"/>
              </a:spcBef>
              <a:spcAft>
                <a:spcPct val="25000"/>
              </a:spcAft>
            </a:pPr>
            <a:r>
              <a:rPr lang="en-US" altLang="en-US" dirty="0" smtClean="0"/>
              <a:t>Investment decisions </a:t>
            </a:r>
          </a:p>
          <a:p>
            <a:pPr lvl="1">
              <a:lnSpc>
                <a:spcPct val="80000"/>
              </a:lnSpc>
              <a:spcBef>
                <a:spcPct val="0"/>
              </a:spcBef>
              <a:spcAft>
                <a:spcPct val="25000"/>
              </a:spcAft>
            </a:pPr>
            <a:r>
              <a:rPr lang="en-US" altLang="en-US" dirty="0" smtClean="0"/>
              <a:t>Medical </a:t>
            </a:r>
            <a:r>
              <a:rPr lang="en-US" altLang="en-US" dirty="0" smtClean="0">
                <a:hlinkClick r:id="rId2" action="ppaction://hlinkfile"/>
              </a:rPr>
              <a:t>Watson Health</a:t>
            </a:r>
            <a:r>
              <a:rPr lang="en-US" altLang="en-US" dirty="0" smtClean="0"/>
              <a:t> </a:t>
            </a:r>
            <a:r>
              <a:rPr lang="en-US" altLang="en-US" dirty="0" smtClean="0">
                <a:hlinkClick r:id="rId3"/>
              </a:rPr>
              <a:t>www.isabelhealthcare.com</a:t>
            </a:r>
            <a:endParaRPr lang="en-US" altLang="en-US" dirty="0" smtClean="0"/>
          </a:p>
          <a:p>
            <a:pPr>
              <a:lnSpc>
                <a:spcPct val="80000"/>
              </a:lnSpc>
              <a:spcBef>
                <a:spcPct val="0"/>
              </a:spcBef>
              <a:spcAft>
                <a:spcPct val="25000"/>
              </a:spcAft>
            </a:pPr>
            <a:r>
              <a:rPr lang="en-US" altLang="en-US" dirty="0" smtClean="0"/>
              <a:t>Highly structured decisions can be automated</a:t>
            </a:r>
          </a:p>
          <a:p>
            <a:pPr lvl="1">
              <a:lnSpc>
                <a:spcPct val="80000"/>
              </a:lnSpc>
              <a:spcBef>
                <a:spcPct val="0"/>
              </a:spcBef>
              <a:spcAft>
                <a:spcPct val="25000"/>
              </a:spcAft>
            </a:pPr>
            <a:r>
              <a:rPr lang="en-US" altLang="en-US" dirty="0" smtClean="0"/>
              <a:t>Inventory management</a:t>
            </a:r>
          </a:p>
          <a:p>
            <a:pPr lvl="1">
              <a:lnSpc>
                <a:spcPct val="80000"/>
              </a:lnSpc>
              <a:spcBef>
                <a:spcPct val="0"/>
              </a:spcBef>
              <a:spcAft>
                <a:spcPct val="25000"/>
              </a:spcAft>
            </a:pPr>
            <a:r>
              <a:rPr lang="en-US" altLang="en-US" dirty="0" smtClean="0"/>
              <a:t>Robotic automation</a:t>
            </a:r>
            <a:endParaRPr lang="en-US" altLang="en-US" dirty="0"/>
          </a:p>
        </p:txBody>
      </p:sp>
      <p:sp>
        <p:nvSpPr>
          <p:cNvPr id="4" name="Footer Placeholder 3"/>
          <p:cNvSpPr>
            <a:spLocks noGrp="1"/>
          </p:cNvSpPr>
          <p:nvPr>
            <p:ph type="ftr" sz="quarter" idx="10"/>
          </p:nvPr>
        </p:nvSpPr>
        <p:spPr/>
        <p:txBody>
          <a:body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p>
            <a:fld id="{73F93C4B-C223-9949-A828-DD3D95DB64DB}" type="slidenum">
              <a:rPr lang="en-US" altLang="en-US" smtClean="0"/>
              <a:pPr/>
              <a:t>18</a:t>
            </a:fld>
            <a:endParaRPr lang="en-US" altLang="en-US"/>
          </a:p>
        </p:txBody>
      </p:sp>
    </p:spTree>
    <p:extLst>
      <p:ext uri="{BB962C8B-B14F-4D97-AF65-F5344CB8AC3E}">
        <p14:creationId xmlns:p14="http://schemas.microsoft.com/office/powerpoint/2010/main" val="1271552142"/>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4FF886EC-6318-C147-A6F2-2AB749AAC412}" type="slidenum">
              <a:rPr lang="en-US" altLang="en-US"/>
              <a:pPr/>
              <a:t>19</a:t>
            </a:fld>
            <a:endParaRPr lang="en-US" altLang="en-US"/>
          </a:p>
        </p:txBody>
      </p:sp>
      <p:sp>
        <p:nvSpPr>
          <p:cNvPr id="830470" name="Rectangle 6"/>
          <p:cNvSpPr>
            <a:spLocks noGrp="1" noChangeArrowheads="1"/>
          </p:cNvSpPr>
          <p:nvPr>
            <p:ph type="title"/>
          </p:nvPr>
        </p:nvSpPr>
        <p:spPr/>
        <p:txBody>
          <a:bodyPr/>
          <a:lstStyle/>
          <a:p>
            <a:r>
              <a:rPr lang="en-US" altLang="en-US"/>
              <a:t>The Internet and Organizations</a:t>
            </a:r>
          </a:p>
        </p:txBody>
      </p:sp>
      <p:sp>
        <p:nvSpPr>
          <p:cNvPr id="830471" name="Rectangle 7"/>
          <p:cNvSpPr>
            <a:spLocks noGrp="1" noChangeArrowheads="1"/>
          </p:cNvSpPr>
          <p:nvPr>
            <p:ph type="body" idx="1"/>
          </p:nvPr>
        </p:nvSpPr>
        <p:spPr>
          <a:xfrm>
            <a:off x="304800" y="1143000"/>
            <a:ext cx="8458200" cy="5715000"/>
          </a:xfrm>
        </p:spPr>
        <p:txBody>
          <a:bodyPr/>
          <a:lstStyle/>
          <a:p>
            <a:pPr>
              <a:lnSpc>
                <a:spcPct val="80000"/>
              </a:lnSpc>
            </a:pPr>
            <a:r>
              <a:rPr lang="en-US" altLang="en-US" sz="2800"/>
              <a:t>The Internet increases the accessibility, storage, and distribution of information and knowledge for organizations</a:t>
            </a:r>
          </a:p>
          <a:p>
            <a:pPr>
              <a:lnSpc>
                <a:spcPct val="80000"/>
              </a:lnSpc>
            </a:pPr>
            <a:r>
              <a:rPr lang="en-US" altLang="en-US" sz="2800"/>
              <a:t>The Internet can greatly lower transaction and agency costs</a:t>
            </a:r>
          </a:p>
          <a:p>
            <a:pPr lvl="1">
              <a:lnSpc>
                <a:spcPct val="80000"/>
              </a:lnSpc>
            </a:pPr>
            <a:r>
              <a:rPr lang="en-US" altLang="en-US" sz="2400"/>
              <a:t>Customer service </a:t>
            </a:r>
          </a:p>
          <a:p>
            <a:pPr lvl="1">
              <a:lnSpc>
                <a:spcPct val="80000"/>
              </a:lnSpc>
            </a:pPr>
            <a:r>
              <a:rPr lang="en-US" altLang="en-US" sz="2400"/>
              <a:t>Marketing</a:t>
            </a:r>
          </a:p>
          <a:p>
            <a:pPr>
              <a:lnSpc>
                <a:spcPct val="80000"/>
              </a:lnSpc>
            </a:pPr>
            <a:r>
              <a:rPr lang="en-US" altLang="en-US" sz="2800"/>
              <a:t>The Internet’s impact on competitive advantage</a:t>
            </a:r>
          </a:p>
          <a:p>
            <a:pPr lvl="1">
              <a:lnSpc>
                <a:spcPct val="90000"/>
              </a:lnSpc>
            </a:pPr>
            <a:r>
              <a:rPr lang="en-US" altLang="en-US" sz="2400"/>
              <a:t>Transformation, destruction to some industries</a:t>
            </a:r>
          </a:p>
          <a:p>
            <a:pPr lvl="1">
              <a:lnSpc>
                <a:spcPct val="90000"/>
              </a:lnSpc>
            </a:pPr>
            <a:r>
              <a:rPr lang="en-US" altLang="en-US" sz="2400"/>
              <a:t>Competitive forces, but rivalry more intense</a:t>
            </a:r>
          </a:p>
          <a:p>
            <a:pPr lvl="1">
              <a:lnSpc>
                <a:spcPct val="90000"/>
              </a:lnSpc>
            </a:pPr>
            <a:r>
              <a:rPr lang="en-US" altLang="en-US" sz="2400"/>
              <a:t>Universal standards allow new rivals</a:t>
            </a:r>
          </a:p>
          <a:p>
            <a:pPr lvl="1">
              <a:lnSpc>
                <a:spcPct val="90000"/>
              </a:lnSpc>
            </a:pPr>
            <a:r>
              <a:rPr lang="en-US" altLang="en-US" sz="2400"/>
              <a:t>New opportunities for building brands and loyalty</a:t>
            </a:r>
          </a:p>
          <a:p>
            <a:pPr lvl="1">
              <a:lnSpc>
                <a:spcPct val="90000"/>
              </a:lnSpc>
            </a:pPr>
            <a:r>
              <a:rPr lang="en-US" altLang="en-US" sz="2400"/>
              <a:t>Empowers customers</a:t>
            </a:r>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227614075"/>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4"/>
          <a:stretch>
            <a:fillRect/>
          </a:stretch>
        </p:blipFill>
        <p:spPr>
          <a:xfrm>
            <a:off x="987407" y="3890308"/>
            <a:ext cx="6977459" cy="2611366"/>
          </a:xfrm>
          <a:prstGeom prst="rect">
            <a:avLst/>
          </a:prstGeom>
        </p:spPr>
      </p:pic>
      <p:sp>
        <p:nvSpPr>
          <p:cNvPr id="2" name="Title 1"/>
          <p:cNvSpPr>
            <a:spLocks noGrp="1"/>
          </p:cNvSpPr>
          <p:nvPr>
            <p:ph type="title"/>
          </p:nvPr>
        </p:nvSpPr>
        <p:spPr/>
        <p:txBody>
          <a:bodyPr/>
          <a:lstStyle/>
          <a:p>
            <a:r>
              <a:rPr lang="en-US" sz="3600" dirty="0" smtClean="0"/>
              <a:t>Chapter 1: What is an </a:t>
            </a:r>
            <a:r>
              <a:rPr lang="en-US" sz="3600" smtClean="0"/>
              <a:t>Information System?</a:t>
            </a:r>
            <a:endParaRPr lang="en-US" sz="3600" dirty="0"/>
          </a:p>
        </p:txBody>
      </p:sp>
      <p:sp>
        <p:nvSpPr>
          <p:cNvPr id="5" name="Footer Placeholder 4"/>
          <p:cNvSpPr>
            <a:spLocks noGrp="1"/>
          </p:cNvSpPr>
          <p:nvPr>
            <p:ph type="ftr" sz="quarter" idx="10"/>
          </p:nvPr>
        </p:nvSpPr>
        <p:spPr/>
        <p:txBody>
          <a:bodyPr/>
          <a:lstStyle/>
          <a:p>
            <a:r>
              <a:rPr lang="en-US" altLang="en-US" smtClean="0"/>
              <a:t>Copyright © 2018  R.M. Laurie</a:t>
            </a:r>
            <a:endParaRPr lang="en-US" altLang="en-US"/>
          </a:p>
        </p:txBody>
      </p:sp>
      <p:sp>
        <p:nvSpPr>
          <p:cNvPr id="6" name="Slide Number Placeholder 5"/>
          <p:cNvSpPr>
            <a:spLocks noGrp="1"/>
          </p:cNvSpPr>
          <p:nvPr>
            <p:ph type="sldNum" sz="quarter" idx="11"/>
          </p:nvPr>
        </p:nvSpPr>
        <p:spPr/>
        <p:txBody>
          <a:bodyPr/>
          <a:lstStyle/>
          <a:p>
            <a:fld id="{C3ECEA23-EFEB-6D4E-93E2-5425EAF1CA00}" type="slidenum">
              <a:rPr lang="en-US" altLang="en-US" smtClean="0"/>
              <a:pPr/>
              <a:t>2</a:t>
            </a:fld>
            <a:endParaRPr lang="en-US" altLang="en-US"/>
          </a:p>
        </p:txBody>
      </p:sp>
      <p:sp>
        <p:nvSpPr>
          <p:cNvPr id="32" name="Rectangle 8"/>
          <p:cNvSpPr>
            <a:spLocks noChangeArrowheads="1"/>
          </p:cNvSpPr>
          <p:nvPr/>
        </p:nvSpPr>
        <p:spPr bwMode="auto">
          <a:xfrm>
            <a:off x="152400" y="1125538"/>
            <a:ext cx="861060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p>
            <a:pPr eaLnBrk="1" hangingPunct="1"/>
            <a:r>
              <a:rPr lang="en-US" altLang="en-US" sz="2400" b="1" dirty="0" smtClean="0">
                <a:solidFill>
                  <a:srgbClr val="9F0F10"/>
                </a:solidFill>
                <a:effectLst>
                  <a:outerShdw blurRad="38100" dist="38100" dir="2700000" algn="tl">
                    <a:srgbClr val="C0C0C0"/>
                  </a:outerShdw>
                </a:effectLst>
              </a:rPr>
              <a:t>Information Systems Technology consist of computer hardware, software, and data, </a:t>
            </a:r>
            <a:br>
              <a:rPr lang="en-US" altLang="en-US" sz="2400" b="1" dirty="0" smtClean="0">
                <a:solidFill>
                  <a:srgbClr val="9F0F10"/>
                </a:solidFill>
                <a:effectLst>
                  <a:outerShdw blurRad="38100" dist="38100" dir="2700000" algn="tl">
                    <a:srgbClr val="C0C0C0"/>
                  </a:outerShdw>
                </a:effectLst>
              </a:rPr>
            </a:br>
            <a:r>
              <a:rPr lang="en-US" altLang="en-US" sz="2400" b="1" dirty="0" smtClean="0">
                <a:solidFill>
                  <a:srgbClr val="9F0F10"/>
                </a:solidFill>
                <a:effectLst>
                  <a:outerShdw blurRad="38100" dist="38100" dir="2700000" algn="tl">
                    <a:srgbClr val="C0C0C0"/>
                  </a:outerShdw>
                </a:effectLst>
              </a:rPr>
              <a:t>that control processes for people </a:t>
            </a:r>
            <a:endParaRPr lang="en-US" altLang="en-US" sz="2400" b="1" dirty="0">
              <a:solidFill>
                <a:srgbClr val="9F0F10"/>
              </a:solidFill>
              <a:effectLst>
                <a:outerShdw blurRad="38100" dist="38100" dir="2700000" algn="tl">
                  <a:srgbClr val="C0C0C0"/>
                </a:outerShdw>
              </a:effectLst>
            </a:endParaRPr>
          </a:p>
        </p:txBody>
      </p:sp>
      <p:pic>
        <p:nvPicPr>
          <p:cNvPr id="34" name="Picture 33"/>
          <p:cNvPicPr>
            <a:picLocks noChangeAspect="1"/>
          </p:cNvPicPr>
          <p:nvPr/>
        </p:nvPicPr>
        <p:blipFill>
          <a:blip r:embed="rId5"/>
          <a:stretch>
            <a:fillRect/>
          </a:stretch>
        </p:blipFill>
        <p:spPr>
          <a:xfrm>
            <a:off x="226737" y="2325747"/>
            <a:ext cx="2069764" cy="1762319"/>
          </a:xfrm>
          <a:prstGeom prst="rect">
            <a:avLst/>
          </a:prstGeom>
        </p:spPr>
      </p:pic>
      <p:grpSp>
        <p:nvGrpSpPr>
          <p:cNvPr id="9" name="Group 8"/>
          <p:cNvGrpSpPr/>
          <p:nvPr/>
        </p:nvGrpSpPr>
        <p:grpSpPr>
          <a:xfrm>
            <a:off x="5494111" y="1489283"/>
            <a:ext cx="3017338" cy="2692639"/>
            <a:chOff x="840379" y="2448257"/>
            <a:chExt cx="4044949" cy="3843594"/>
          </a:xfrm>
        </p:grpSpPr>
        <p:grpSp>
          <p:nvGrpSpPr>
            <p:cNvPr id="3" name="Group 2"/>
            <p:cNvGrpSpPr/>
            <p:nvPr/>
          </p:nvGrpSpPr>
          <p:grpSpPr>
            <a:xfrm>
              <a:off x="840379" y="2448257"/>
              <a:ext cx="4044949" cy="3843594"/>
              <a:chOff x="2219497" y="2610835"/>
              <a:chExt cx="4044949" cy="3843594"/>
            </a:xfrm>
          </p:grpSpPr>
          <p:sp>
            <p:nvSpPr>
              <p:cNvPr id="21" name="Freeform 3"/>
              <p:cNvSpPr>
                <a:spLocks/>
              </p:cNvSpPr>
              <p:nvPr/>
            </p:nvSpPr>
            <p:spPr bwMode="auto">
              <a:xfrm>
                <a:off x="3578397" y="2610835"/>
                <a:ext cx="2592388" cy="2949575"/>
              </a:xfrm>
              <a:custGeom>
                <a:avLst/>
                <a:gdLst>
                  <a:gd name="T0" fmla="*/ 527 w 1974"/>
                  <a:gd name="T1" fmla="*/ 214 h 2193"/>
                  <a:gd name="T2" fmla="*/ 577 w 1974"/>
                  <a:gd name="T3" fmla="*/ 222 h 2193"/>
                  <a:gd name="T4" fmla="*/ 618 w 1974"/>
                  <a:gd name="T5" fmla="*/ 229 h 2193"/>
                  <a:gd name="T6" fmla="*/ 659 w 1974"/>
                  <a:gd name="T7" fmla="*/ 237 h 2193"/>
                  <a:gd name="T8" fmla="*/ 700 w 1974"/>
                  <a:gd name="T9" fmla="*/ 252 h 2193"/>
                  <a:gd name="T10" fmla="*/ 741 w 1974"/>
                  <a:gd name="T11" fmla="*/ 268 h 2193"/>
                  <a:gd name="T12" fmla="*/ 790 w 1974"/>
                  <a:gd name="T13" fmla="*/ 291 h 2193"/>
                  <a:gd name="T14" fmla="*/ 832 w 1974"/>
                  <a:gd name="T15" fmla="*/ 306 h 2193"/>
                  <a:gd name="T16" fmla="*/ 865 w 1974"/>
                  <a:gd name="T17" fmla="*/ 329 h 2193"/>
                  <a:gd name="T18" fmla="*/ 906 w 1974"/>
                  <a:gd name="T19" fmla="*/ 352 h 2193"/>
                  <a:gd name="T20" fmla="*/ 947 w 1974"/>
                  <a:gd name="T21" fmla="*/ 374 h 2193"/>
                  <a:gd name="T22" fmla="*/ 980 w 1974"/>
                  <a:gd name="T23" fmla="*/ 405 h 2193"/>
                  <a:gd name="T24" fmla="*/ 1037 w 1974"/>
                  <a:gd name="T25" fmla="*/ 451 h 2193"/>
                  <a:gd name="T26" fmla="*/ 1088 w 1974"/>
                  <a:gd name="T27" fmla="*/ 496 h 2193"/>
                  <a:gd name="T28" fmla="*/ 1128 w 1974"/>
                  <a:gd name="T29" fmla="*/ 543 h 2193"/>
                  <a:gd name="T30" fmla="*/ 1170 w 1974"/>
                  <a:gd name="T31" fmla="*/ 589 h 2193"/>
                  <a:gd name="T32" fmla="*/ 1202 w 1974"/>
                  <a:gd name="T33" fmla="*/ 641 h 2193"/>
                  <a:gd name="T34" fmla="*/ 1235 w 1974"/>
                  <a:gd name="T35" fmla="*/ 696 h 2193"/>
                  <a:gd name="T36" fmla="*/ 1268 w 1974"/>
                  <a:gd name="T37" fmla="*/ 757 h 2193"/>
                  <a:gd name="T38" fmla="*/ 1294 w 1974"/>
                  <a:gd name="T39" fmla="*/ 818 h 2193"/>
                  <a:gd name="T40" fmla="*/ 1318 w 1974"/>
                  <a:gd name="T41" fmla="*/ 901 h 2193"/>
                  <a:gd name="T42" fmla="*/ 1334 w 1974"/>
                  <a:gd name="T43" fmla="*/ 979 h 2193"/>
                  <a:gd name="T44" fmla="*/ 1343 w 1974"/>
                  <a:gd name="T45" fmla="*/ 1078 h 2193"/>
                  <a:gd name="T46" fmla="*/ 1343 w 1974"/>
                  <a:gd name="T47" fmla="*/ 1162 h 2193"/>
                  <a:gd name="T48" fmla="*/ 1334 w 1974"/>
                  <a:gd name="T49" fmla="*/ 1238 h 2193"/>
                  <a:gd name="T50" fmla="*/ 1326 w 1974"/>
                  <a:gd name="T51" fmla="*/ 1323 h 2193"/>
                  <a:gd name="T52" fmla="*/ 1294 w 1974"/>
                  <a:gd name="T53" fmla="*/ 1414 h 2193"/>
                  <a:gd name="T54" fmla="*/ 1260 w 1974"/>
                  <a:gd name="T55" fmla="*/ 1498 h 2193"/>
                  <a:gd name="T56" fmla="*/ 1210 w 1974"/>
                  <a:gd name="T57" fmla="*/ 1574 h 2193"/>
                  <a:gd name="T58" fmla="*/ 832 w 1974"/>
                  <a:gd name="T59" fmla="*/ 1323 h 2193"/>
                  <a:gd name="T60" fmla="*/ 857 w 1974"/>
                  <a:gd name="T61" fmla="*/ 1262 h 2193"/>
                  <a:gd name="T62" fmla="*/ 874 w 1974"/>
                  <a:gd name="T63" fmla="*/ 1192 h 2193"/>
                  <a:gd name="T64" fmla="*/ 882 w 1974"/>
                  <a:gd name="T65" fmla="*/ 1139 h 2193"/>
                  <a:gd name="T66" fmla="*/ 882 w 1974"/>
                  <a:gd name="T67" fmla="*/ 1070 h 2193"/>
                  <a:gd name="T68" fmla="*/ 865 w 1974"/>
                  <a:gd name="T69" fmla="*/ 1001 h 2193"/>
                  <a:gd name="T70" fmla="*/ 840 w 1974"/>
                  <a:gd name="T71" fmla="*/ 933 h 2193"/>
                  <a:gd name="T72" fmla="*/ 815 w 1974"/>
                  <a:gd name="T73" fmla="*/ 879 h 2193"/>
                  <a:gd name="T74" fmla="*/ 783 w 1974"/>
                  <a:gd name="T75" fmla="*/ 833 h 2193"/>
                  <a:gd name="T76" fmla="*/ 749 w 1974"/>
                  <a:gd name="T77" fmla="*/ 802 h 2193"/>
                  <a:gd name="T78" fmla="*/ 716 w 1974"/>
                  <a:gd name="T79" fmla="*/ 772 h 2193"/>
                  <a:gd name="T80" fmla="*/ 683 w 1974"/>
                  <a:gd name="T81" fmla="*/ 741 h 2193"/>
                  <a:gd name="T82" fmla="*/ 643 w 1974"/>
                  <a:gd name="T83" fmla="*/ 711 h 2193"/>
                  <a:gd name="T84" fmla="*/ 601 w 1974"/>
                  <a:gd name="T85" fmla="*/ 688 h 2193"/>
                  <a:gd name="T86" fmla="*/ 552 w 1974"/>
                  <a:gd name="T87" fmla="*/ 665 h 2193"/>
                  <a:gd name="T88" fmla="*/ 510 w 1974"/>
                  <a:gd name="T89" fmla="*/ 650 h 2193"/>
                  <a:gd name="T90" fmla="*/ 453 w 1974"/>
                  <a:gd name="T91" fmla="*/ 641 h 2193"/>
                  <a:gd name="T92" fmla="*/ 395 w 1974"/>
                  <a:gd name="T93" fmla="*/ 635 h 2193"/>
                  <a:gd name="T94" fmla="*/ 379 w 1974"/>
                  <a:gd name="T95" fmla="*/ 863 h 2193"/>
                  <a:gd name="T96" fmla="*/ 379 w 1974"/>
                  <a:gd name="T97" fmla="*/ 0 h 2193"/>
                  <a:gd name="T98" fmla="*/ 395 w 1974"/>
                  <a:gd name="T99" fmla="*/ 199 h 2193"/>
                  <a:gd name="T100" fmla="*/ 453 w 1974"/>
                  <a:gd name="T101" fmla="*/ 199 h 2193"/>
                  <a:gd name="T102" fmla="*/ 510 w 1974"/>
                  <a:gd name="T103" fmla="*/ 206 h 2193"/>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974"/>
                  <a:gd name="T157" fmla="*/ 0 h 2193"/>
                  <a:gd name="T158" fmla="*/ 1974 w 1974"/>
                  <a:gd name="T159" fmla="*/ 2193 h 2193"/>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974" h="2193">
                    <a:moveTo>
                      <a:pt x="746" y="287"/>
                    </a:moveTo>
                    <a:lnTo>
                      <a:pt x="770" y="298"/>
                    </a:lnTo>
                    <a:lnTo>
                      <a:pt x="806" y="298"/>
                    </a:lnTo>
                    <a:lnTo>
                      <a:pt x="842" y="309"/>
                    </a:lnTo>
                    <a:lnTo>
                      <a:pt x="867" y="309"/>
                    </a:lnTo>
                    <a:lnTo>
                      <a:pt x="903" y="319"/>
                    </a:lnTo>
                    <a:lnTo>
                      <a:pt x="927" y="330"/>
                    </a:lnTo>
                    <a:lnTo>
                      <a:pt x="963" y="330"/>
                    </a:lnTo>
                    <a:lnTo>
                      <a:pt x="987" y="341"/>
                    </a:lnTo>
                    <a:lnTo>
                      <a:pt x="1023" y="351"/>
                    </a:lnTo>
                    <a:lnTo>
                      <a:pt x="1059" y="362"/>
                    </a:lnTo>
                    <a:lnTo>
                      <a:pt x="1083" y="373"/>
                    </a:lnTo>
                    <a:lnTo>
                      <a:pt x="1119" y="383"/>
                    </a:lnTo>
                    <a:lnTo>
                      <a:pt x="1155" y="405"/>
                    </a:lnTo>
                    <a:lnTo>
                      <a:pt x="1179" y="415"/>
                    </a:lnTo>
                    <a:lnTo>
                      <a:pt x="1216" y="426"/>
                    </a:lnTo>
                    <a:lnTo>
                      <a:pt x="1240" y="447"/>
                    </a:lnTo>
                    <a:lnTo>
                      <a:pt x="1264" y="458"/>
                    </a:lnTo>
                    <a:lnTo>
                      <a:pt x="1288" y="468"/>
                    </a:lnTo>
                    <a:lnTo>
                      <a:pt x="1324" y="490"/>
                    </a:lnTo>
                    <a:lnTo>
                      <a:pt x="1348" y="511"/>
                    </a:lnTo>
                    <a:lnTo>
                      <a:pt x="1384" y="522"/>
                    </a:lnTo>
                    <a:lnTo>
                      <a:pt x="1408" y="543"/>
                    </a:lnTo>
                    <a:lnTo>
                      <a:pt x="1432" y="564"/>
                    </a:lnTo>
                    <a:lnTo>
                      <a:pt x="1480" y="596"/>
                    </a:lnTo>
                    <a:lnTo>
                      <a:pt x="1516" y="628"/>
                    </a:lnTo>
                    <a:lnTo>
                      <a:pt x="1553" y="649"/>
                    </a:lnTo>
                    <a:lnTo>
                      <a:pt x="1589" y="692"/>
                    </a:lnTo>
                    <a:lnTo>
                      <a:pt x="1613" y="724"/>
                    </a:lnTo>
                    <a:lnTo>
                      <a:pt x="1649" y="756"/>
                    </a:lnTo>
                    <a:lnTo>
                      <a:pt x="1685" y="788"/>
                    </a:lnTo>
                    <a:lnTo>
                      <a:pt x="1709" y="820"/>
                    </a:lnTo>
                    <a:lnTo>
                      <a:pt x="1733" y="862"/>
                    </a:lnTo>
                    <a:lnTo>
                      <a:pt x="1757" y="894"/>
                    </a:lnTo>
                    <a:lnTo>
                      <a:pt x="1781" y="937"/>
                    </a:lnTo>
                    <a:lnTo>
                      <a:pt x="1805" y="969"/>
                    </a:lnTo>
                    <a:lnTo>
                      <a:pt x="1829" y="1011"/>
                    </a:lnTo>
                    <a:lnTo>
                      <a:pt x="1853" y="1054"/>
                    </a:lnTo>
                    <a:lnTo>
                      <a:pt x="1878" y="1097"/>
                    </a:lnTo>
                    <a:lnTo>
                      <a:pt x="1890" y="1139"/>
                    </a:lnTo>
                    <a:lnTo>
                      <a:pt x="1914" y="1203"/>
                    </a:lnTo>
                    <a:lnTo>
                      <a:pt x="1926" y="1256"/>
                    </a:lnTo>
                    <a:lnTo>
                      <a:pt x="1938" y="1310"/>
                    </a:lnTo>
                    <a:lnTo>
                      <a:pt x="1950" y="1363"/>
                    </a:lnTo>
                    <a:lnTo>
                      <a:pt x="1962" y="1427"/>
                    </a:lnTo>
                    <a:lnTo>
                      <a:pt x="1962" y="1501"/>
                    </a:lnTo>
                    <a:lnTo>
                      <a:pt x="1974" y="1565"/>
                    </a:lnTo>
                    <a:lnTo>
                      <a:pt x="1962" y="1618"/>
                    </a:lnTo>
                    <a:lnTo>
                      <a:pt x="1962" y="1672"/>
                    </a:lnTo>
                    <a:lnTo>
                      <a:pt x="1950" y="1725"/>
                    </a:lnTo>
                    <a:lnTo>
                      <a:pt x="1950" y="1789"/>
                    </a:lnTo>
                    <a:lnTo>
                      <a:pt x="1938" y="1842"/>
                    </a:lnTo>
                    <a:lnTo>
                      <a:pt x="1914" y="1906"/>
                    </a:lnTo>
                    <a:lnTo>
                      <a:pt x="1890" y="1970"/>
                    </a:lnTo>
                    <a:lnTo>
                      <a:pt x="1865" y="2023"/>
                    </a:lnTo>
                    <a:lnTo>
                      <a:pt x="1841" y="2087"/>
                    </a:lnTo>
                    <a:lnTo>
                      <a:pt x="1805" y="2140"/>
                    </a:lnTo>
                    <a:lnTo>
                      <a:pt x="1769" y="2193"/>
                    </a:lnTo>
                    <a:lnTo>
                      <a:pt x="1191" y="1895"/>
                    </a:lnTo>
                    <a:lnTo>
                      <a:pt x="1216" y="1842"/>
                    </a:lnTo>
                    <a:lnTo>
                      <a:pt x="1240" y="1799"/>
                    </a:lnTo>
                    <a:lnTo>
                      <a:pt x="1252" y="1757"/>
                    </a:lnTo>
                    <a:lnTo>
                      <a:pt x="1264" y="1703"/>
                    </a:lnTo>
                    <a:lnTo>
                      <a:pt x="1276" y="1661"/>
                    </a:lnTo>
                    <a:lnTo>
                      <a:pt x="1276" y="1629"/>
                    </a:lnTo>
                    <a:lnTo>
                      <a:pt x="1288" y="1586"/>
                    </a:lnTo>
                    <a:lnTo>
                      <a:pt x="1288" y="1544"/>
                    </a:lnTo>
                    <a:lnTo>
                      <a:pt x="1288" y="1491"/>
                    </a:lnTo>
                    <a:lnTo>
                      <a:pt x="1276" y="1448"/>
                    </a:lnTo>
                    <a:lnTo>
                      <a:pt x="1264" y="1395"/>
                    </a:lnTo>
                    <a:lnTo>
                      <a:pt x="1252" y="1352"/>
                    </a:lnTo>
                    <a:lnTo>
                      <a:pt x="1228" y="1299"/>
                    </a:lnTo>
                    <a:lnTo>
                      <a:pt x="1216" y="1256"/>
                    </a:lnTo>
                    <a:lnTo>
                      <a:pt x="1191" y="1224"/>
                    </a:lnTo>
                    <a:lnTo>
                      <a:pt x="1167" y="1192"/>
                    </a:lnTo>
                    <a:lnTo>
                      <a:pt x="1143" y="1160"/>
                    </a:lnTo>
                    <a:lnTo>
                      <a:pt x="1119" y="1139"/>
                    </a:lnTo>
                    <a:lnTo>
                      <a:pt x="1095" y="1118"/>
                    </a:lnTo>
                    <a:lnTo>
                      <a:pt x="1071" y="1086"/>
                    </a:lnTo>
                    <a:lnTo>
                      <a:pt x="1047" y="1075"/>
                    </a:lnTo>
                    <a:lnTo>
                      <a:pt x="1023" y="1043"/>
                    </a:lnTo>
                    <a:lnTo>
                      <a:pt x="999" y="1033"/>
                    </a:lnTo>
                    <a:lnTo>
                      <a:pt x="975" y="1011"/>
                    </a:lnTo>
                    <a:lnTo>
                      <a:pt x="939" y="990"/>
                    </a:lnTo>
                    <a:lnTo>
                      <a:pt x="903" y="969"/>
                    </a:lnTo>
                    <a:lnTo>
                      <a:pt x="879" y="958"/>
                    </a:lnTo>
                    <a:lnTo>
                      <a:pt x="842" y="937"/>
                    </a:lnTo>
                    <a:lnTo>
                      <a:pt x="806" y="926"/>
                    </a:lnTo>
                    <a:lnTo>
                      <a:pt x="782" y="916"/>
                    </a:lnTo>
                    <a:lnTo>
                      <a:pt x="746" y="905"/>
                    </a:lnTo>
                    <a:lnTo>
                      <a:pt x="698" y="894"/>
                    </a:lnTo>
                    <a:lnTo>
                      <a:pt x="662" y="894"/>
                    </a:lnTo>
                    <a:lnTo>
                      <a:pt x="614" y="884"/>
                    </a:lnTo>
                    <a:lnTo>
                      <a:pt x="578" y="884"/>
                    </a:lnTo>
                    <a:lnTo>
                      <a:pt x="554" y="884"/>
                    </a:lnTo>
                    <a:lnTo>
                      <a:pt x="554" y="1203"/>
                    </a:lnTo>
                    <a:lnTo>
                      <a:pt x="0" y="607"/>
                    </a:lnTo>
                    <a:lnTo>
                      <a:pt x="554" y="0"/>
                    </a:lnTo>
                    <a:lnTo>
                      <a:pt x="554" y="277"/>
                    </a:lnTo>
                    <a:lnTo>
                      <a:pt x="578" y="277"/>
                    </a:lnTo>
                    <a:lnTo>
                      <a:pt x="626" y="277"/>
                    </a:lnTo>
                    <a:lnTo>
                      <a:pt x="662" y="277"/>
                    </a:lnTo>
                    <a:lnTo>
                      <a:pt x="710" y="287"/>
                    </a:lnTo>
                    <a:lnTo>
                      <a:pt x="746" y="287"/>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600"/>
              </a:p>
            </p:txBody>
          </p:sp>
          <p:sp>
            <p:nvSpPr>
              <p:cNvPr id="22" name="Freeform 4"/>
              <p:cNvSpPr>
                <a:spLocks/>
              </p:cNvSpPr>
              <p:nvPr/>
            </p:nvSpPr>
            <p:spPr bwMode="auto">
              <a:xfrm>
                <a:off x="2819571" y="4787298"/>
                <a:ext cx="3444875" cy="1633538"/>
              </a:xfrm>
              <a:custGeom>
                <a:avLst/>
                <a:gdLst>
                  <a:gd name="T0" fmla="*/ 922 w 2624"/>
                  <a:gd name="T1" fmla="*/ 857 h 1214"/>
                  <a:gd name="T2" fmla="*/ 971 w 2624"/>
                  <a:gd name="T3" fmla="*/ 849 h 1214"/>
                  <a:gd name="T4" fmla="*/ 1005 w 2624"/>
                  <a:gd name="T5" fmla="*/ 842 h 1214"/>
                  <a:gd name="T6" fmla="*/ 1045 w 2624"/>
                  <a:gd name="T7" fmla="*/ 834 h 1214"/>
                  <a:gd name="T8" fmla="*/ 1087 w 2624"/>
                  <a:gd name="T9" fmla="*/ 818 h 1214"/>
                  <a:gd name="T10" fmla="*/ 1136 w 2624"/>
                  <a:gd name="T11" fmla="*/ 804 h 1214"/>
                  <a:gd name="T12" fmla="*/ 1177 w 2624"/>
                  <a:gd name="T13" fmla="*/ 781 h 1214"/>
                  <a:gd name="T14" fmla="*/ 1219 w 2624"/>
                  <a:gd name="T15" fmla="*/ 765 h 1214"/>
                  <a:gd name="T16" fmla="*/ 1259 w 2624"/>
                  <a:gd name="T17" fmla="*/ 743 h 1214"/>
                  <a:gd name="T18" fmla="*/ 1293 w 2624"/>
                  <a:gd name="T19" fmla="*/ 719 h 1214"/>
                  <a:gd name="T20" fmla="*/ 1334 w 2624"/>
                  <a:gd name="T21" fmla="*/ 688 h 1214"/>
                  <a:gd name="T22" fmla="*/ 1366 w 2624"/>
                  <a:gd name="T23" fmla="*/ 666 h 1214"/>
                  <a:gd name="T24" fmla="*/ 1424 w 2624"/>
                  <a:gd name="T25" fmla="*/ 627 h 1214"/>
                  <a:gd name="T26" fmla="*/ 1474 w 2624"/>
                  <a:gd name="T27" fmla="*/ 574 h 1214"/>
                  <a:gd name="T28" fmla="*/ 1515 w 2624"/>
                  <a:gd name="T29" fmla="*/ 528 h 1214"/>
                  <a:gd name="T30" fmla="*/ 1556 w 2624"/>
                  <a:gd name="T31" fmla="*/ 482 h 1214"/>
                  <a:gd name="T32" fmla="*/ 1597 w 2624"/>
                  <a:gd name="T33" fmla="*/ 421 h 1214"/>
                  <a:gd name="T34" fmla="*/ 1605 w 2624"/>
                  <a:gd name="T35" fmla="*/ 0 h 1214"/>
                  <a:gd name="T36" fmla="*/ 1193 w 2624"/>
                  <a:gd name="T37" fmla="*/ 207 h 1214"/>
                  <a:gd name="T38" fmla="*/ 1160 w 2624"/>
                  <a:gd name="T39" fmla="*/ 253 h 1214"/>
                  <a:gd name="T40" fmla="*/ 1120 w 2624"/>
                  <a:gd name="T41" fmla="*/ 291 h 1214"/>
                  <a:gd name="T42" fmla="*/ 1095 w 2624"/>
                  <a:gd name="T43" fmla="*/ 321 h 1214"/>
                  <a:gd name="T44" fmla="*/ 1054 w 2624"/>
                  <a:gd name="T45" fmla="*/ 344 h 1214"/>
                  <a:gd name="T46" fmla="*/ 1005 w 2624"/>
                  <a:gd name="T47" fmla="*/ 375 h 1214"/>
                  <a:gd name="T48" fmla="*/ 963 w 2624"/>
                  <a:gd name="T49" fmla="*/ 398 h 1214"/>
                  <a:gd name="T50" fmla="*/ 922 w 2624"/>
                  <a:gd name="T51" fmla="*/ 413 h 1214"/>
                  <a:gd name="T52" fmla="*/ 872 w 2624"/>
                  <a:gd name="T53" fmla="*/ 428 h 1214"/>
                  <a:gd name="T54" fmla="*/ 815 w 2624"/>
                  <a:gd name="T55" fmla="*/ 428 h 1214"/>
                  <a:gd name="T56" fmla="*/ 708 w 2624"/>
                  <a:gd name="T57" fmla="*/ 437 h 1214"/>
                  <a:gd name="T58" fmla="*/ 626 w 2624"/>
                  <a:gd name="T59" fmla="*/ 421 h 1214"/>
                  <a:gd name="T60" fmla="*/ 536 w 2624"/>
                  <a:gd name="T61" fmla="*/ 390 h 1214"/>
                  <a:gd name="T62" fmla="*/ 461 w 2624"/>
                  <a:gd name="T63" fmla="*/ 352 h 1214"/>
                  <a:gd name="T64" fmla="*/ 0 w 2624"/>
                  <a:gd name="T65" fmla="*/ 551 h 1214"/>
                  <a:gd name="T66" fmla="*/ 41 w 2624"/>
                  <a:gd name="T67" fmla="*/ 589 h 1214"/>
                  <a:gd name="T68" fmla="*/ 83 w 2624"/>
                  <a:gd name="T69" fmla="*/ 627 h 1214"/>
                  <a:gd name="T70" fmla="*/ 132 w 2624"/>
                  <a:gd name="T71" fmla="*/ 666 h 1214"/>
                  <a:gd name="T72" fmla="*/ 173 w 2624"/>
                  <a:gd name="T73" fmla="*/ 696 h 1214"/>
                  <a:gd name="T74" fmla="*/ 222 w 2624"/>
                  <a:gd name="T75" fmla="*/ 727 h 1214"/>
                  <a:gd name="T76" fmla="*/ 271 w 2624"/>
                  <a:gd name="T77" fmla="*/ 757 h 1214"/>
                  <a:gd name="T78" fmla="*/ 322 w 2624"/>
                  <a:gd name="T79" fmla="*/ 781 h 1214"/>
                  <a:gd name="T80" fmla="*/ 379 w 2624"/>
                  <a:gd name="T81" fmla="*/ 804 h 1214"/>
                  <a:gd name="T82" fmla="*/ 437 w 2624"/>
                  <a:gd name="T83" fmla="*/ 826 h 1214"/>
                  <a:gd name="T84" fmla="*/ 485 w 2624"/>
                  <a:gd name="T85" fmla="*/ 842 h 1214"/>
                  <a:gd name="T86" fmla="*/ 543 w 2624"/>
                  <a:gd name="T87" fmla="*/ 849 h 1214"/>
                  <a:gd name="T88" fmla="*/ 601 w 2624"/>
                  <a:gd name="T89" fmla="*/ 865 h 1214"/>
                  <a:gd name="T90" fmla="*/ 667 w 2624"/>
                  <a:gd name="T91" fmla="*/ 872 h 1214"/>
                  <a:gd name="T92" fmla="*/ 724 w 2624"/>
                  <a:gd name="T93" fmla="*/ 872 h 1214"/>
                  <a:gd name="T94" fmla="*/ 782 w 2624"/>
                  <a:gd name="T95" fmla="*/ 872 h 1214"/>
                  <a:gd name="T96" fmla="*/ 848 w 2624"/>
                  <a:gd name="T97" fmla="*/ 865 h 1214"/>
                  <a:gd name="T98" fmla="*/ 897 w 2624"/>
                  <a:gd name="T99" fmla="*/ 865 h 121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2624"/>
                  <a:gd name="T151" fmla="*/ 0 h 1214"/>
                  <a:gd name="T152" fmla="*/ 2624 w 2624"/>
                  <a:gd name="T153" fmla="*/ 1214 h 1214"/>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2624" h="1214">
                    <a:moveTo>
                      <a:pt x="1312" y="1203"/>
                    </a:moveTo>
                    <a:lnTo>
                      <a:pt x="1348" y="1193"/>
                    </a:lnTo>
                    <a:lnTo>
                      <a:pt x="1384" y="1193"/>
                    </a:lnTo>
                    <a:lnTo>
                      <a:pt x="1420" y="1182"/>
                    </a:lnTo>
                    <a:lnTo>
                      <a:pt x="1445" y="1182"/>
                    </a:lnTo>
                    <a:lnTo>
                      <a:pt x="1469" y="1171"/>
                    </a:lnTo>
                    <a:lnTo>
                      <a:pt x="1505" y="1161"/>
                    </a:lnTo>
                    <a:lnTo>
                      <a:pt x="1529" y="1161"/>
                    </a:lnTo>
                    <a:lnTo>
                      <a:pt x="1553" y="1150"/>
                    </a:lnTo>
                    <a:lnTo>
                      <a:pt x="1589" y="1139"/>
                    </a:lnTo>
                    <a:lnTo>
                      <a:pt x="1625" y="1129"/>
                    </a:lnTo>
                    <a:lnTo>
                      <a:pt x="1661" y="1118"/>
                    </a:lnTo>
                    <a:lnTo>
                      <a:pt x="1685" y="1097"/>
                    </a:lnTo>
                    <a:lnTo>
                      <a:pt x="1721" y="1086"/>
                    </a:lnTo>
                    <a:lnTo>
                      <a:pt x="1757" y="1076"/>
                    </a:lnTo>
                    <a:lnTo>
                      <a:pt x="1782" y="1065"/>
                    </a:lnTo>
                    <a:lnTo>
                      <a:pt x="1806" y="1044"/>
                    </a:lnTo>
                    <a:lnTo>
                      <a:pt x="1842" y="1033"/>
                    </a:lnTo>
                    <a:lnTo>
                      <a:pt x="1866" y="1012"/>
                    </a:lnTo>
                    <a:lnTo>
                      <a:pt x="1890" y="1001"/>
                    </a:lnTo>
                    <a:lnTo>
                      <a:pt x="1926" y="980"/>
                    </a:lnTo>
                    <a:lnTo>
                      <a:pt x="1950" y="958"/>
                    </a:lnTo>
                    <a:lnTo>
                      <a:pt x="1974" y="948"/>
                    </a:lnTo>
                    <a:lnTo>
                      <a:pt x="1998" y="927"/>
                    </a:lnTo>
                    <a:lnTo>
                      <a:pt x="2046" y="905"/>
                    </a:lnTo>
                    <a:lnTo>
                      <a:pt x="2082" y="873"/>
                    </a:lnTo>
                    <a:lnTo>
                      <a:pt x="2119" y="841"/>
                    </a:lnTo>
                    <a:lnTo>
                      <a:pt x="2155" y="799"/>
                    </a:lnTo>
                    <a:lnTo>
                      <a:pt x="2191" y="767"/>
                    </a:lnTo>
                    <a:lnTo>
                      <a:pt x="2215" y="735"/>
                    </a:lnTo>
                    <a:lnTo>
                      <a:pt x="2251" y="703"/>
                    </a:lnTo>
                    <a:lnTo>
                      <a:pt x="2275" y="671"/>
                    </a:lnTo>
                    <a:lnTo>
                      <a:pt x="2299" y="628"/>
                    </a:lnTo>
                    <a:lnTo>
                      <a:pt x="2335" y="586"/>
                    </a:lnTo>
                    <a:lnTo>
                      <a:pt x="2624" y="735"/>
                    </a:lnTo>
                    <a:lnTo>
                      <a:pt x="2347" y="0"/>
                    </a:lnTo>
                    <a:lnTo>
                      <a:pt x="1445" y="139"/>
                    </a:lnTo>
                    <a:lnTo>
                      <a:pt x="1745" y="288"/>
                    </a:lnTo>
                    <a:lnTo>
                      <a:pt x="1721" y="320"/>
                    </a:lnTo>
                    <a:lnTo>
                      <a:pt x="1697" y="352"/>
                    </a:lnTo>
                    <a:lnTo>
                      <a:pt x="1673" y="373"/>
                    </a:lnTo>
                    <a:lnTo>
                      <a:pt x="1637" y="405"/>
                    </a:lnTo>
                    <a:lnTo>
                      <a:pt x="1625" y="426"/>
                    </a:lnTo>
                    <a:lnTo>
                      <a:pt x="1601" y="447"/>
                    </a:lnTo>
                    <a:lnTo>
                      <a:pt x="1565" y="458"/>
                    </a:lnTo>
                    <a:lnTo>
                      <a:pt x="1541" y="479"/>
                    </a:lnTo>
                    <a:lnTo>
                      <a:pt x="1505" y="501"/>
                    </a:lnTo>
                    <a:lnTo>
                      <a:pt x="1469" y="522"/>
                    </a:lnTo>
                    <a:lnTo>
                      <a:pt x="1445" y="533"/>
                    </a:lnTo>
                    <a:lnTo>
                      <a:pt x="1408" y="554"/>
                    </a:lnTo>
                    <a:lnTo>
                      <a:pt x="1372" y="565"/>
                    </a:lnTo>
                    <a:lnTo>
                      <a:pt x="1348" y="575"/>
                    </a:lnTo>
                    <a:lnTo>
                      <a:pt x="1312" y="586"/>
                    </a:lnTo>
                    <a:lnTo>
                      <a:pt x="1276" y="596"/>
                    </a:lnTo>
                    <a:lnTo>
                      <a:pt x="1228" y="596"/>
                    </a:lnTo>
                    <a:lnTo>
                      <a:pt x="1192" y="596"/>
                    </a:lnTo>
                    <a:lnTo>
                      <a:pt x="1120" y="607"/>
                    </a:lnTo>
                    <a:lnTo>
                      <a:pt x="1035" y="607"/>
                    </a:lnTo>
                    <a:lnTo>
                      <a:pt x="975" y="596"/>
                    </a:lnTo>
                    <a:lnTo>
                      <a:pt x="915" y="586"/>
                    </a:lnTo>
                    <a:lnTo>
                      <a:pt x="843" y="565"/>
                    </a:lnTo>
                    <a:lnTo>
                      <a:pt x="783" y="543"/>
                    </a:lnTo>
                    <a:lnTo>
                      <a:pt x="722" y="522"/>
                    </a:lnTo>
                    <a:lnTo>
                      <a:pt x="674" y="490"/>
                    </a:lnTo>
                    <a:lnTo>
                      <a:pt x="626" y="447"/>
                    </a:lnTo>
                    <a:lnTo>
                      <a:pt x="0" y="767"/>
                    </a:lnTo>
                    <a:lnTo>
                      <a:pt x="24" y="788"/>
                    </a:lnTo>
                    <a:lnTo>
                      <a:pt x="60" y="820"/>
                    </a:lnTo>
                    <a:lnTo>
                      <a:pt x="97" y="852"/>
                    </a:lnTo>
                    <a:lnTo>
                      <a:pt x="121" y="873"/>
                    </a:lnTo>
                    <a:lnTo>
                      <a:pt x="157" y="895"/>
                    </a:lnTo>
                    <a:lnTo>
                      <a:pt x="193" y="927"/>
                    </a:lnTo>
                    <a:lnTo>
                      <a:pt x="217" y="948"/>
                    </a:lnTo>
                    <a:lnTo>
                      <a:pt x="253" y="969"/>
                    </a:lnTo>
                    <a:lnTo>
                      <a:pt x="289" y="990"/>
                    </a:lnTo>
                    <a:lnTo>
                      <a:pt x="325" y="1012"/>
                    </a:lnTo>
                    <a:lnTo>
                      <a:pt x="361" y="1033"/>
                    </a:lnTo>
                    <a:lnTo>
                      <a:pt x="397" y="1054"/>
                    </a:lnTo>
                    <a:lnTo>
                      <a:pt x="434" y="1065"/>
                    </a:lnTo>
                    <a:lnTo>
                      <a:pt x="470" y="1086"/>
                    </a:lnTo>
                    <a:lnTo>
                      <a:pt x="506" y="1097"/>
                    </a:lnTo>
                    <a:lnTo>
                      <a:pt x="554" y="1118"/>
                    </a:lnTo>
                    <a:lnTo>
                      <a:pt x="602" y="1129"/>
                    </a:lnTo>
                    <a:lnTo>
                      <a:pt x="638" y="1150"/>
                    </a:lnTo>
                    <a:lnTo>
                      <a:pt x="674" y="1161"/>
                    </a:lnTo>
                    <a:lnTo>
                      <a:pt x="710" y="1171"/>
                    </a:lnTo>
                    <a:lnTo>
                      <a:pt x="746" y="1182"/>
                    </a:lnTo>
                    <a:lnTo>
                      <a:pt x="795" y="1182"/>
                    </a:lnTo>
                    <a:lnTo>
                      <a:pt x="831" y="1193"/>
                    </a:lnTo>
                    <a:lnTo>
                      <a:pt x="879" y="1203"/>
                    </a:lnTo>
                    <a:lnTo>
                      <a:pt x="927" y="1203"/>
                    </a:lnTo>
                    <a:lnTo>
                      <a:pt x="975" y="1214"/>
                    </a:lnTo>
                    <a:lnTo>
                      <a:pt x="1011" y="1214"/>
                    </a:lnTo>
                    <a:lnTo>
                      <a:pt x="1059" y="1214"/>
                    </a:lnTo>
                    <a:lnTo>
                      <a:pt x="1108" y="1214"/>
                    </a:lnTo>
                    <a:lnTo>
                      <a:pt x="1144" y="1214"/>
                    </a:lnTo>
                    <a:lnTo>
                      <a:pt x="1192" y="1214"/>
                    </a:lnTo>
                    <a:lnTo>
                      <a:pt x="1240" y="1203"/>
                    </a:lnTo>
                    <a:lnTo>
                      <a:pt x="1276" y="1203"/>
                    </a:lnTo>
                    <a:lnTo>
                      <a:pt x="1312" y="1203"/>
                    </a:lnTo>
                    <a:close/>
                  </a:path>
                </a:pathLst>
              </a:custGeom>
              <a:solidFill>
                <a:srgbClr val="00CC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600"/>
              </a:p>
            </p:txBody>
          </p:sp>
          <p:sp>
            <p:nvSpPr>
              <p:cNvPr id="23" name="Freeform 5"/>
              <p:cNvSpPr>
                <a:spLocks/>
              </p:cNvSpPr>
              <p:nvPr/>
            </p:nvSpPr>
            <p:spPr bwMode="auto">
              <a:xfrm>
                <a:off x="2219497" y="3012473"/>
                <a:ext cx="1754188" cy="2921000"/>
              </a:xfrm>
              <a:custGeom>
                <a:avLst/>
                <a:gdLst>
                  <a:gd name="T0" fmla="*/ 889 w 1336"/>
                  <a:gd name="T1" fmla="*/ 0 h 2172"/>
                  <a:gd name="T2" fmla="*/ 849 w 1336"/>
                  <a:gd name="T3" fmla="*/ 8 h 2172"/>
                  <a:gd name="T4" fmla="*/ 806 w 1336"/>
                  <a:gd name="T5" fmla="*/ 23 h 2172"/>
                  <a:gd name="T6" fmla="*/ 766 w 1336"/>
                  <a:gd name="T7" fmla="*/ 30 h 2172"/>
                  <a:gd name="T8" fmla="*/ 725 w 1336"/>
                  <a:gd name="T9" fmla="*/ 46 h 2172"/>
                  <a:gd name="T10" fmla="*/ 683 w 1336"/>
                  <a:gd name="T11" fmla="*/ 61 h 2172"/>
                  <a:gd name="T12" fmla="*/ 634 w 1336"/>
                  <a:gd name="T13" fmla="*/ 77 h 2172"/>
                  <a:gd name="T14" fmla="*/ 593 w 1336"/>
                  <a:gd name="T15" fmla="*/ 100 h 2172"/>
                  <a:gd name="T16" fmla="*/ 560 w 1336"/>
                  <a:gd name="T17" fmla="*/ 122 h 2172"/>
                  <a:gd name="T18" fmla="*/ 519 w 1336"/>
                  <a:gd name="T19" fmla="*/ 138 h 2172"/>
                  <a:gd name="T20" fmla="*/ 477 w 1336"/>
                  <a:gd name="T21" fmla="*/ 168 h 2172"/>
                  <a:gd name="T22" fmla="*/ 445 w 1336"/>
                  <a:gd name="T23" fmla="*/ 191 h 2172"/>
                  <a:gd name="T24" fmla="*/ 387 w 1336"/>
                  <a:gd name="T25" fmla="*/ 245 h 2172"/>
                  <a:gd name="T26" fmla="*/ 337 w 1336"/>
                  <a:gd name="T27" fmla="*/ 291 h 2172"/>
                  <a:gd name="T28" fmla="*/ 296 w 1336"/>
                  <a:gd name="T29" fmla="*/ 329 h 2172"/>
                  <a:gd name="T30" fmla="*/ 256 w 1336"/>
                  <a:gd name="T31" fmla="*/ 382 h 2172"/>
                  <a:gd name="T32" fmla="*/ 222 w 1336"/>
                  <a:gd name="T33" fmla="*/ 435 h 2172"/>
                  <a:gd name="T34" fmla="*/ 181 w 1336"/>
                  <a:gd name="T35" fmla="*/ 489 h 2172"/>
                  <a:gd name="T36" fmla="*/ 156 w 1336"/>
                  <a:gd name="T37" fmla="*/ 551 h 2172"/>
                  <a:gd name="T38" fmla="*/ 132 w 1336"/>
                  <a:gd name="T39" fmla="*/ 612 h 2172"/>
                  <a:gd name="T40" fmla="*/ 107 w 1336"/>
                  <a:gd name="T41" fmla="*/ 688 h 2172"/>
                  <a:gd name="T42" fmla="*/ 90 w 1336"/>
                  <a:gd name="T43" fmla="*/ 764 h 2172"/>
                  <a:gd name="T44" fmla="*/ 74 w 1336"/>
                  <a:gd name="T45" fmla="*/ 863 h 2172"/>
                  <a:gd name="T46" fmla="*/ 74 w 1336"/>
                  <a:gd name="T47" fmla="*/ 956 h 2172"/>
                  <a:gd name="T48" fmla="*/ 90 w 1336"/>
                  <a:gd name="T49" fmla="*/ 1031 h 2172"/>
                  <a:gd name="T50" fmla="*/ 98 w 1336"/>
                  <a:gd name="T51" fmla="*/ 1116 h 2172"/>
                  <a:gd name="T52" fmla="*/ 132 w 1336"/>
                  <a:gd name="T53" fmla="*/ 1200 h 2172"/>
                  <a:gd name="T54" fmla="*/ 165 w 1336"/>
                  <a:gd name="T55" fmla="*/ 1284 h 2172"/>
                  <a:gd name="T56" fmla="*/ 206 w 1336"/>
                  <a:gd name="T57" fmla="*/ 1360 h 2172"/>
                  <a:gd name="T58" fmla="*/ 626 w 1336"/>
                  <a:gd name="T59" fmla="*/ 1559 h 2172"/>
                  <a:gd name="T60" fmla="*/ 618 w 1336"/>
                  <a:gd name="T61" fmla="*/ 1146 h 2172"/>
                  <a:gd name="T62" fmla="*/ 576 w 1336"/>
                  <a:gd name="T63" fmla="*/ 1078 h 2172"/>
                  <a:gd name="T64" fmla="*/ 560 w 1336"/>
                  <a:gd name="T65" fmla="*/ 1017 h 2172"/>
                  <a:gd name="T66" fmla="*/ 552 w 1336"/>
                  <a:gd name="T67" fmla="*/ 956 h 2172"/>
                  <a:gd name="T68" fmla="*/ 543 w 1336"/>
                  <a:gd name="T69" fmla="*/ 895 h 2172"/>
                  <a:gd name="T70" fmla="*/ 552 w 1336"/>
                  <a:gd name="T71" fmla="*/ 825 h 2172"/>
                  <a:gd name="T72" fmla="*/ 567 w 1336"/>
                  <a:gd name="T73" fmla="*/ 757 h 2172"/>
                  <a:gd name="T74" fmla="*/ 593 w 1336"/>
                  <a:gd name="T75" fmla="*/ 696 h 2172"/>
                  <a:gd name="T76" fmla="*/ 626 w 1336"/>
                  <a:gd name="T77" fmla="*/ 641 h 2172"/>
                  <a:gd name="T78" fmla="*/ 658 w 1336"/>
                  <a:gd name="T79" fmla="*/ 612 h 2172"/>
                  <a:gd name="T80" fmla="*/ 691 w 1336"/>
                  <a:gd name="T81" fmla="*/ 574 h 2172"/>
                  <a:gd name="T82" fmla="*/ 725 w 1336"/>
                  <a:gd name="T83" fmla="*/ 542 h 2172"/>
                  <a:gd name="T84" fmla="*/ 758 w 1336"/>
                  <a:gd name="T85" fmla="*/ 512 h 2172"/>
                  <a:gd name="T86" fmla="*/ 806 w 1336"/>
                  <a:gd name="T87" fmla="*/ 489 h 2172"/>
                  <a:gd name="T88" fmla="*/ 849 w 1336"/>
                  <a:gd name="T89" fmla="*/ 467 h 2172"/>
                  <a:gd name="T90" fmla="*/ 914 w 1336"/>
                  <a:gd name="T91" fmla="*/ 444 h 217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w 1336"/>
                  <a:gd name="T139" fmla="*/ 0 h 2172"/>
                  <a:gd name="T140" fmla="*/ 1336 w 1336"/>
                  <a:gd name="T141" fmla="*/ 2172 h 2172"/>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T138" t="T139" r="T140" b="T141"/>
                <a:pathLst>
                  <a:path w="1336" h="2172">
                    <a:moveTo>
                      <a:pt x="1336" y="0"/>
                    </a:moveTo>
                    <a:lnTo>
                      <a:pt x="1300" y="0"/>
                    </a:lnTo>
                    <a:lnTo>
                      <a:pt x="1276" y="11"/>
                    </a:lnTo>
                    <a:lnTo>
                      <a:pt x="1240" y="11"/>
                    </a:lnTo>
                    <a:lnTo>
                      <a:pt x="1203" y="21"/>
                    </a:lnTo>
                    <a:lnTo>
                      <a:pt x="1179" y="32"/>
                    </a:lnTo>
                    <a:lnTo>
                      <a:pt x="1155" y="32"/>
                    </a:lnTo>
                    <a:lnTo>
                      <a:pt x="1119" y="43"/>
                    </a:lnTo>
                    <a:lnTo>
                      <a:pt x="1095" y="53"/>
                    </a:lnTo>
                    <a:lnTo>
                      <a:pt x="1059" y="64"/>
                    </a:lnTo>
                    <a:lnTo>
                      <a:pt x="1023" y="75"/>
                    </a:lnTo>
                    <a:lnTo>
                      <a:pt x="999" y="85"/>
                    </a:lnTo>
                    <a:lnTo>
                      <a:pt x="963" y="96"/>
                    </a:lnTo>
                    <a:lnTo>
                      <a:pt x="927" y="107"/>
                    </a:lnTo>
                    <a:lnTo>
                      <a:pt x="903" y="128"/>
                    </a:lnTo>
                    <a:lnTo>
                      <a:pt x="867" y="139"/>
                    </a:lnTo>
                    <a:lnTo>
                      <a:pt x="842" y="149"/>
                    </a:lnTo>
                    <a:lnTo>
                      <a:pt x="818" y="170"/>
                    </a:lnTo>
                    <a:lnTo>
                      <a:pt x="794" y="181"/>
                    </a:lnTo>
                    <a:lnTo>
                      <a:pt x="758" y="192"/>
                    </a:lnTo>
                    <a:lnTo>
                      <a:pt x="734" y="213"/>
                    </a:lnTo>
                    <a:lnTo>
                      <a:pt x="698" y="234"/>
                    </a:lnTo>
                    <a:lnTo>
                      <a:pt x="674" y="256"/>
                    </a:lnTo>
                    <a:lnTo>
                      <a:pt x="650" y="266"/>
                    </a:lnTo>
                    <a:lnTo>
                      <a:pt x="602" y="298"/>
                    </a:lnTo>
                    <a:lnTo>
                      <a:pt x="566" y="341"/>
                    </a:lnTo>
                    <a:lnTo>
                      <a:pt x="530" y="362"/>
                    </a:lnTo>
                    <a:lnTo>
                      <a:pt x="493" y="405"/>
                    </a:lnTo>
                    <a:lnTo>
                      <a:pt x="469" y="426"/>
                    </a:lnTo>
                    <a:lnTo>
                      <a:pt x="433" y="458"/>
                    </a:lnTo>
                    <a:lnTo>
                      <a:pt x="397" y="500"/>
                    </a:lnTo>
                    <a:lnTo>
                      <a:pt x="373" y="532"/>
                    </a:lnTo>
                    <a:lnTo>
                      <a:pt x="349" y="564"/>
                    </a:lnTo>
                    <a:lnTo>
                      <a:pt x="325" y="607"/>
                    </a:lnTo>
                    <a:lnTo>
                      <a:pt x="289" y="650"/>
                    </a:lnTo>
                    <a:lnTo>
                      <a:pt x="265" y="681"/>
                    </a:lnTo>
                    <a:lnTo>
                      <a:pt x="253" y="724"/>
                    </a:lnTo>
                    <a:lnTo>
                      <a:pt x="229" y="767"/>
                    </a:lnTo>
                    <a:lnTo>
                      <a:pt x="205" y="809"/>
                    </a:lnTo>
                    <a:lnTo>
                      <a:pt x="193" y="852"/>
                    </a:lnTo>
                    <a:lnTo>
                      <a:pt x="168" y="905"/>
                    </a:lnTo>
                    <a:lnTo>
                      <a:pt x="156" y="958"/>
                    </a:lnTo>
                    <a:lnTo>
                      <a:pt x="144" y="1012"/>
                    </a:lnTo>
                    <a:lnTo>
                      <a:pt x="132" y="1065"/>
                    </a:lnTo>
                    <a:lnTo>
                      <a:pt x="120" y="1129"/>
                    </a:lnTo>
                    <a:lnTo>
                      <a:pt x="108" y="1203"/>
                    </a:lnTo>
                    <a:lnTo>
                      <a:pt x="108" y="1267"/>
                    </a:lnTo>
                    <a:lnTo>
                      <a:pt x="108" y="1331"/>
                    </a:lnTo>
                    <a:lnTo>
                      <a:pt x="120" y="1384"/>
                    </a:lnTo>
                    <a:lnTo>
                      <a:pt x="132" y="1437"/>
                    </a:lnTo>
                    <a:lnTo>
                      <a:pt x="132" y="1491"/>
                    </a:lnTo>
                    <a:lnTo>
                      <a:pt x="144" y="1555"/>
                    </a:lnTo>
                    <a:lnTo>
                      <a:pt x="168" y="1608"/>
                    </a:lnTo>
                    <a:lnTo>
                      <a:pt x="193" y="1672"/>
                    </a:lnTo>
                    <a:lnTo>
                      <a:pt x="217" y="1736"/>
                    </a:lnTo>
                    <a:lnTo>
                      <a:pt x="241" y="1789"/>
                    </a:lnTo>
                    <a:lnTo>
                      <a:pt x="265" y="1842"/>
                    </a:lnTo>
                    <a:lnTo>
                      <a:pt x="301" y="1895"/>
                    </a:lnTo>
                    <a:lnTo>
                      <a:pt x="0" y="2044"/>
                    </a:lnTo>
                    <a:lnTo>
                      <a:pt x="915" y="2172"/>
                    </a:lnTo>
                    <a:lnTo>
                      <a:pt x="1252" y="1427"/>
                    </a:lnTo>
                    <a:lnTo>
                      <a:pt x="903" y="1597"/>
                    </a:lnTo>
                    <a:lnTo>
                      <a:pt x="867" y="1544"/>
                    </a:lnTo>
                    <a:lnTo>
                      <a:pt x="842" y="1501"/>
                    </a:lnTo>
                    <a:lnTo>
                      <a:pt x="830" y="1459"/>
                    </a:lnTo>
                    <a:lnTo>
                      <a:pt x="818" y="1416"/>
                    </a:lnTo>
                    <a:lnTo>
                      <a:pt x="806" y="1374"/>
                    </a:lnTo>
                    <a:lnTo>
                      <a:pt x="806" y="1331"/>
                    </a:lnTo>
                    <a:lnTo>
                      <a:pt x="794" y="1288"/>
                    </a:lnTo>
                    <a:lnTo>
                      <a:pt x="794" y="1246"/>
                    </a:lnTo>
                    <a:lnTo>
                      <a:pt x="794" y="1203"/>
                    </a:lnTo>
                    <a:lnTo>
                      <a:pt x="806" y="1150"/>
                    </a:lnTo>
                    <a:lnTo>
                      <a:pt x="818" y="1097"/>
                    </a:lnTo>
                    <a:lnTo>
                      <a:pt x="830" y="1054"/>
                    </a:lnTo>
                    <a:lnTo>
                      <a:pt x="854" y="1012"/>
                    </a:lnTo>
                    <a:lnTo>
                      <a:pt x="867" y="969"/>
                    </a:lnTo>
                    <a:lnTo>
                      <a:pt x="891" y="926"/>
                    </a:lnTo>
                    <a:lnTo>
                      <a:pt x="915" y="894"/>
                    </a:lnTo>
                    <a:lnTo>
                      <a:pt x="939" y="873"/>
                    </a:lnTo>
                    <a:lnTo>
                      <a:pt x="963" y="852"/>
                    </a:lnTo>
                    <a:lnTo>
                      <a:pt x="987" y="820"/>
                    </a:lnTo>
                    <a:lnTo>
                      <a:pt x="1011" y="799"/>
                    </a:lnTo>
                    <a:lnTo>
                      <a:pt x="1035" y="777"/>
                    </a:lnTo>
                    <a:lnTo>
                      <a:pt x="1059" y="756"/>
                    </a:lnTo>
                    <a:lnTo>
                      <a:pt x="1083" y="735"/>
                    </a:lnTo>
                    <a:lnTo>
                      <a:pt x="1107" y="713"/>
                    </a:lnTo>
                    <a:lnTo>
                      <a:pt x="1143" y="692"/>
                    </a:lnTo>
                    <a:lnTo>
                      <a:pt x="1179" y="681"/>
                    </a:lnTo>
                    <a:lnTo>
                      <a:pt x="1203" y="660"/>
                    </a:lnTo>
                    <a:lnTo>
                      <a:pt x="1240" y="650"/>
                    </a:lnTo>
                    <a:lnTo>
                      <a:pt x="1276" y="628"/>
                    </a:lnTo>
                    <a:lnTo>
                      <a:pt x="1336" y="618"/>
                    </a:lnTo>
                    <a:lnTo>
                      <a:pt x="1336" y="0"/>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600"/>
              </a:p>
            </p:txBody>
          </p:sp>
          <p:sp>
            <p:nvSpPr>
              <p:cNvPr id="24" name="Freeform 6"/>
              <p:cNvSpPr>
                <a:spLocks/>
              </p:cNvSpPr>
              <p:nvPr/>
            </p:nvSpPr>
            <p:spPr bwMode="auto">
              <a:xfrm>
                <a:off x="3578397" y="2610835"/>
                <a:ext cx="2592388" cy="2649538"/>
              </a:xfrm>
              <a:custGeom>
                <a:avLst/>
                <a:gdLst>
                  <a:gd name="T0" fmla="*/ 527 w 1974"/>
                  <a:gd name="T1" fmla="*/ 213 h 1970"/>
                  <a:gd name="T2" fmla="*/ 577 w 1974"/>
                  <a:gd name="T3" fmla="*/ 222 h 1970"/>
                  <a:gd name="T4" fmla="*/ 618 w 1974"/>
                  <a:gd name="T5" fmla="*/ 229 h 1970"/>
                  <a:gd name="T6" fmla="*/ 659 w 1974"/>
                  <a:gd name="T7" fmla="*/ 237 h 1970"/>
                  <a:gd name="T8" fmla="*/ 700 w 1974"/>
                  <a:gd name="T9" fmla="*/ 252 h 1970"/>
                  <a:gd name="T10" fmla="*/ 741 w 1974"/>
                  <a:gd name="T11" fmla="*/ 268 h 1970"/>
                  <a:gd name="T12" fmla="*/ 790 w 1974"/>
                  <a:gd name="T13" fmla="*/ 291 h 1970"/>
                  <a:gd name="T14" fmla="*/ 832 w 1974"/>
                  <a:gd name="T15" fmla="*/ 306 h 1970"/>
                  <a:gd name="T16" fmla="*/ 865 w 1974"/>
                  <a:gd name="T17" fmla="*/ 329 h 1970"/>
                  <a:gd name="T18" fmla="*/ 906 w 1974"/>
                  <a:gd name="T19" fmla="*/ 352 h 1970"/>
                  <a:gd name="T20" fmla="*/ 947 w 1974"/>
                  <a:gd name="T21" fmla="*/ 374 h 1970"/>
                  <a:gd name="T22" fmla="*/ 980 w 1974"/>
                  <a:gd name="T23" fmla="*/ 405 h 1970"/>
                  <a:gd name="T24" fmla="*/ 1037 w 1974"/>
                  <a:gd name="T25" fmla="*/ 451 h 1970"/>
                  <a:gd name="T26" fmla="*/ 1088 w 1974"/>
                  <a:gd name="T27" fmla="*/ 496 h 1970"/>
                  <a:gd name="T28" fmla="*/ 1128 w 1974"/>
                  <a:gd name="T29" fmla="*/ 542 h 1970"/>
                  <a:gd name="T30" fmla="*/ 1170 w 1974"/>
                  <a:gd name="T31" fmla="*/ 589 h 1970"/>
                  <a:gd name="T32" fmla="*/ 1202 w 1974"/>
                  <a:gd name="T33" fmla="*/ 641 h 1970"/>
                  <a:gd name="T34" fmla="*/ 1235 w 1974"/>
                  <a:gd name="T35" fmla="*/ 696 h 1970"/>
                  <a:gd name="T36" fmla="*/ 1268 w 1974"/>
                  <a:gd name="T37" fmla="*/ 757 h 1970"/>
                  <a:gd name="T38" fmla="*/ 1294 w 1974"/>
                  <a:gd name="T39" fmla="*/ 818 h 1970"/>
                  <a:gd name="T40" fmla="*/ 1318 w 1974"/>
                  <a:gd name="T41" fmla="*/ 901 h 1970"/>
                  <a:gd name="T42" fmla="*/ 1334 w 1974"/>
                  <a:gd name="T43" fmla="*/ 979 h 1970"/>
                  <a:gd name="T44" fmla="*/ 1343 w 1974"/>
                  <a:gd name="T45" fmla="*/ 1078 h 1970"/>
                  <a:gd name="T46" fmla="*/ 1343 w 1974"/>
                  <a:gd name="T47" fmla="*/ 1162 h 1970"/>
                  <a:gd name="T48" fmla="*/ 1334 w 1974"/>
                  <a:gd name="T49" fmla="*/ 1238 h 1970"/>
                  <a:gd name="T50" fmla="*/ 1326 w 1974"/>
                  <a:gd name="T51" fmla="*/ 1322 h 1970"/>
                  <a:gd name="T52" fmla="*/ 1294 w 1974"/>
                  <a:gd name="T53" fmla="*/ 1414 h 1970"/>
                  <a:gd name="T54" fmla="*/ 874 w 1974"/>
                  <a:gd name="T55" fmla="*/ 1207 h 1970"/>
                  <a:gd name="T56" fmla="*/ 882 w 1974"/>
                  <a:gd name="T57" fmla="*/ 1139 h 1970"/>
                  <a:gd name="T58" fmla="*/ 882 w 1974"/>
                  <a:gd name="T59" fmla="*/ 1070 h 1970"/>
                  <a:gd name="T60" fmla="*/ 865 w 1974"/>
                  <a:gd name="T61" fmla="*/ 1001 h 1970"/>
                  <a:gd name="T62" fmla="*/ 840 w 1974"/>
                  <a:gd name="T63" fmla="*/ 933 h 1970"/>
                  <a:gd name="T64" fmla="*/ 815 w 1974"/>
                  <a:gd name="T65" fmla="*/ 879 h 1970"/>
                  <a:gd name="T66" fmla="*/ 783 w 1974"/>
                  <a:gd name="T67" fmla="*/ 833 h 1970"/>
                  <a:gd name="T68" fmla="*/ 749 w 1974"/>
                  <a:gd name="T69" fmla="*/ 802 h 1970"/>
                  <a:gd name="T70" fmla="*/ 716 w 1974"/>
                  <a:gd name="T71" fmla="*/ 772 h 1970"/>
                  <a:gd name="T72" fmla="*/ 683 w 1974"/>
                  <a:gd name="T73" fmla="*/ 741 h 1970"/>
                  <a:gd name="T74" fmla="*/ 643 w 1974"/>
                  <a:gd name="T75" fmla="*/ 711 h 1970"/>
                  <a:gd name="T76" fmla="*/ 601 w 1974"/>
                  <a:gd name="T77" fmla="*/ 688 h 1970"/>
                  <a:gd name="T78" fmla="*/ 552 w 1974"/>
                  <a:gd name="T79" fmla="*/ 665 h 1970"/>
                  <a:gd name="T80" fmla="*/ 510 w 1974"/>
                  <a:gd name="T81" fmla="*/ 650 h 1970"/>
                  <a:gd name="T82" fmla="*/ 453 w 1974"/>
                  <a:gd name="T83" fmla="*/ 641 h 1970"/>
                  <a:gd name="T84" fmla="*/ 395 w 1974"/>
                  <a:gd name="T85" fmla="*/ 635 h 1970"/>
                  <a:gd name="T86" fmla="*/ 379 w 1974"/>
                  <a:gd name="T87" fmla="*/ 863 h 1970"/>
                  <a:gd name="T88" fmla="*/ 379 w 1974"/>
                  <a:gd name="T89" fmla="*/ 0 h 1970"/>
                  <a:gd name="T90" fmla="*/ 395 w 1974"/>
                  <a:gd name="T91" fmla="*/ 199 h 1970"/>
                  <a:gd name="T92" fmla="*/ 453 w 1974"/>
                  <a:gd name="T93" fmla="*/ 199 h 1970"/>
                  <a:gd name="T94" fmla="*/ 510 w 1974"/>
                  <a:gd name="T95" fmla="*/ 206 h 197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1974"/>
                  <a:gd name="T145" fmla="*/ 0 h 1970"/>
                  <a:gd name="T146" fmla="*/ 1974 w 1974"/>
                  <a:gd name="T147" fmla="*/ 1970 h 1970"/>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1974" h="1970">
                    <a:moveTo>
                      <a:pt x="746" y="287"/>
                    </a:moveTo>
                    <a:lnTo>
                      <a:pt x="770" y="298"/>
                    </a:lnTo>
                    <a:lnTo>
                      <a:pt x="806" y="298"/>
                    </a:lnTo>
                    <a:lnTo>
                      <a:pt x="842" y="309"/>
                    </a:lnTo>
                    <a:lnTo>
                      <a:pt x="867" y="309"/>
                    </a:lnTo>
                    <a:lnTo>
                      <a:pt x="903" y="319"/>
                    </a:lnTo>
                    <a:lnTo>
                      <a:pt x="927" y="330"/>
                    </a:lnTo>
                    <a:lnTo>
                      <a:pt x="963" y="330"/>
                    </a:lnTo>
                    <a:lnTo>
                      <a:pt x="987" y="341"/>
                    </a:lnTo>
                    <a:lnTo>
                      <a:pt x="1023" y="351"/>
                    </a:lnTo>
                    <a:lnTo>
                      <a:pt x="1059" y="362"/>
                    </a:lnTo>
                    <a:lnTo>
                      <a:pt x="1083" y="373"/>
                    </a:lnTo>
                    <a:lnTo>
                      <a:pt x="1119" y="383"/>
                    </a:lnTo>
                    <a:lnTo>
                      <a:pt x="1155" y="405"/>
                    </a:lnTo>
                    <a:lnTo>
                      <a:pt x="1179" y="415"/>
                    </a:lnTo>
                    <a:lnTo>
                      <a:pt x="1216" y="426"/>
                    </a:lnTo>
                    <a:lnTo>
                      <a:pt x="1240" y="447"/>
                    </a:lnTo>
                    <a:lnTo>
                      <a:pt x="1264" y="458"/>
                    </a:lnTo>
                    <a:lnTo>
                      <a:pt x="1288" y="468"/>
                    </a:lnTo>
                    <a:lnTo>
                      <a:pt x="1324" y="490"/>
                    </a:lnTo>
                    <a:lnTo>
                      <a:pt x="1348" y="511"/>
                    </a:lnTo>
                    <a:lnTo>
                      <a:pt x="1384" y="522"/>
                    </a:lnTo>
                    <a:lnTo>
                      <a:pt x="1408" y="543"/>
                    </a:lnTo>
                    <a:lnTo>
                      <a:pt x="1432" y="564"/>
                    </a:lnTo>
                    <a:lnTo>
                      <a:pt x="1480" y="596"/>
                    </a:lnTo>
                    <a:lnTo>
                      <a:pt x="1516" y="628"/>
                    </a:lnTo>
                    <a:lnTo>
                      <a:pt x="1553" y="649"/>
                    </a:lnTo>
                    <a:lnTo>
                      <a:pt x="1589" y="692"/>
                    </a:lnTo>
                    <a:lnTo>
                      <a:pt x="1613" y="724"/>
                    </a:lnTo>
                    <a:lnTo>
                      <a:pt x="1649" y="756"/>
                    </a:lnTo>
                    <a:lnTo>
                      <a:pt x="1685" y="788"/>
                    </a:lnTo>
                    <a:lnTo>
                      <a:pt x="1709" y="820"/>
                    </a:lnTo>
                    <a:lnTo>
                      <a:pt x="1733" y="862"/>
                    </a:lnTo>
                    <a:lnTo>
                      <a:pt x="1757" y="894"/>
                    </a:lnTo>
                    <a:lnTo>
                      <a:pt x="1781" y="937"/>
                    </a:lnTo>
                    <a:lnTo>
                      <a:pt x="1805" y="969"/>
                    </a:lnTo>
                    <a:lnTo>
                      <a:pt x="1829" y="1011"/>
                    </a:lnTo>
                    <a:lnTo>
                      <a:pt x="1853" y="1054"/>
                    </a:lnTo>
                    <a:lnTo>
                      <a:pt x="1878" y="1097"/>
                    </a:lnTo>
                    <a:lnTo>
                      <a:pt x="1890" y="1139"/>
                    </a:lnTo>
                    <a:lnTo>
                      <a:pt x="1914" y="1203"/>
                    </a:lnTo>
                    <a:lnTo>
                      <a:pt x="1926" y="1256"/>
                    </a:lnTo>
                    <a:lnTo>
                      <a:pt x="1938" y="1310"/>
                    </a:lnTo>
                    <a:lnTo>
                      <a:pt x="1950" y="1363"/>
                    </a:lnTo>
                    <a:lnTo>
                      <a:pt x="1962" y="1427"/>
                    </a:lnTo>
                    <a:lnTo>
                      <a:pt x="1962" y="1501"/>
                    </a:lnTo>
                    <a:lnTo>
                      <a:pt x="1974" y="1554"/>
                    </a:lnTo>
                    <a:lnTo>
                      <a:pt x="1962" y="1618"/>
                    </a:lnTo>
                    <a:lnTo>
                      <a:pt x="1962" y="1672"/>
                    </a:lnTo>
                    <a:lnTo>
                      <a:pt x="1950" y="1725"/>
                    </a:lnTo>
                    <a:lnTo>
                      <a:pt x="1950" y="1789"/>
                    </a:lnTo>
                    <a:lnTo>
                      <a:pt x="1938" y="1842"/>
                    </a:lnTo>
                    <a:lnTo>
                      <a:pt x="1914" y="1906"/>
                    </a:lnTo>
                    <a:lnTo>
                      <a:pt x="1890" y="1970"/>
                    </a:lnTo>
                    <a:lnTo>
                      <a:pt x="1769" y="1608"/>
                    </a:lnTo>
                    <a:lnTo>
                      <a:pt x="1276" y="1682"/>
                    </a:lnTo>
                    <a:lnTo>
                      <a:pt x="1276" y="1618"/>
                    </a:lnTo>
                    <a:lnTo>
                      <a:pt x="1288" y="1586"/>
                    </a:lnTo>
                    <a:lnTo>
                      <a:pt x="1288" y="1544"/>
                    </a:lnTo>
                    <a:lnTo>
                      <a:pt x="1288" y="1491"/>
                    </a:lnTo>
                    <a:lnTo>
                      <a:pt x="1276" y="1448"/>
                    </a:lnTo>
                    <a:lnTo>
                      <a:pt x="1264" y="1395"/>
                    </a:lnTo>
                    <a:lnTo>
                      <a:pt x="1252" y="1352"/>
                    </a:lnTo>
                    <a:lnTo>
                      <a:pt x="1228" y="1299"/>
                    </a:lnTo>
                    <a:lnTo>
                      <a:pt x="1216" y="1256"/>
                    </a:lnTo>
                    <a:lnTo>
                      <a:pt x="1191" y="1224"/>
                    </a:lnTo>
                    <a:lnTo>
                      <a:pt x="1167" y="1192"/>
                    </a:lnTo>
                    <a:lnTo>
                      <a:pt x="1143" y="1160"/>
                    </a:lnTo>
                    <a:lnTo>
                      <a:pt x="1119" y="1139"/>
                    </a:lnTo>
                    <a:lnTo>
                      <a:pt x="1095" y="1118"/>
                    </a:lnTo>
                    <a:lnTo>
                      <a:pt x="1071" y="1086"/>
                    </a:lnTo>
                    <a:lnTo>
                      <a:pt x="1047" y="1075"/>
                    </a:lnTo>
                    <a:lnTo>
                      <a:pt x="1023" y="1043"/>
                    </a:lnTo>
                    <a:lnTo>
                      <a:pt x="999" y="1033"/>
                    </a:lnTo>
                    <a:lnTo>
                      <a:pt x="975" y="1011"/>
                    </a:lnTo>
                    <a:lnTo>
                      <a:pt x="939" y="990"/>
                    </a:lnTo>
                    <a:lnTo>
                      <a:pt x="903" y="969"/>
                    </a:lnTo>
                    <a:lnTo>
                      <a:pt x="879" y="958"/>
                    </a:lnTo>
                    <a:lnTo>
                      <a:pt x="842" y="937"/>
                    </a:lnTo>
                    <a:lnTo>
                      <a:pt x="806" y="926"/>
                    </a:lnTo>
                    <a:lnTo>
                      <a:pt x="782" y="916"/>
                    </a:lnTo>
                    <a:lnTo>
                      <a:pt x="746" y="905"/>
                    </a:lnTo>
                    <a:lnTo>
                      <a:pt x="698" y="894"/>
                    </a:lnTo>
                    <a:lnTo>
                      <a:pt x="662" y="894"/>
                    </a:lnTo>
                    <a:lnTo>
                      <a:pt x="614" y="884"/>
                    </a:lnTo>
                    <a:lnTo>
                      <a:pt x="578" y="884"/>
                    </a:lnTo>
                    <a:lnTo>
                      <a:pt x="554" y="884"/>
                    </a:lnTo>
                    <a:lnTo>
                      <a:pt x="554" y="1203"/>
                    </a:lnTo>
                    <a:lnTo>
                      <a:pt x="0" y="607"/>
                    </a:lnTo>
                    <a:lnTo>
                      <a:pt x="554" y="0"/>
                    </a:lnTo>
                    <a:lnTo>
                      <a:pt x="554" y="277"/>
                    </a:lnTo>
                    <a:lnTo>
                      <a:pt x="578" y="277"/>
                    </a:lnTo>
                    <a:lnTo>
                      <a:pt x="626" y="277"/>
                    </a:lnTo>
                    <a:lnTo>
                      <a:pt x="662" y="277"/>
                    </a:lnTo>
                    <a:lnTo>
                      <a:pt x="710" y="287"/>
                    </a:lnTo>
                    <a:lnTo>
                      <a:pt x="746" y="287"/>
                    </a:lnTo>
                    <a:close/>
                  </a:path>
                </a:pathLst>
              </a:custGeom>
              <a:solidFill>
                <a:srgbClr val="F7668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600"/>
              </a:p>
            </p:txBody>
          </p:sp>
          <p:sp>
            <p:nvSpPr>
              <p:cNvPr id="25" name="Rectangle 7"/>
              <p:cNvSpPr>
                <a:spLocks noChangeArrowheads="1"/>
              </p:cNvSpPr>
              <p:nvPr/>
            </p:nvSpPr>
            <p:spPr bwMode="auto">
              <a:xfrm rot="18028848">
                <a:off x="1878733" y="4066071"/>
                <a:ext cx="2386501" cy="642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r>
                  <a:rPr lang="en-US" altLang="en-US" b="1" dirty="0">
                    <a:latin typeface="Times New Roman" panose="02020603050405020304" pitchFamily="18" charset="0"/>
                  </a:rPr>
                  <a:t>hardware</a:t>
                </a:r>
              </a:p>
            </p:txBody>
          </p:sp>
          <p:sp>
            <p:nvSpPr>
              <p:cNvPr id="26" name="Rectangle 8"/>
              <p:cNvSpPr>
                <a:spLocks noChangeArrowheads="1"/>
              </p:cNvSpPr>
              <p:nvPr/>
            </p:nvSpPr>
            <p:spPr bwMode="auto">
              <a:xfrm rot="2027824">
                <a:off x="4331044" y="3542568"/>
                <a:ext cx="1841157" cy="743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r>
                  <a:rPr lang="en-US" altLang="en-US" b="1" dirty="0">
                    <a:latin typeface="Times New Roman" panose="02020603050405020304" pitchFamily="18" charset="0"/>
                  </a:rPr>
                  <a:t>software</a:t>
                </a:r>
                <a:endParaRPr lang="en-US" altLang="en-US" sz="2000" b="1" dirty="0">
                  <a:latin typeface="Times New Roman" panose="02020603050405020304" pitchFamily="18" charset="0"/>
                </a:endParaRPr>
              </a:p>
            </p:txBody>
          </p:sp>
          <p:sp>
            <p:nvSpPr>
              <p:cNvPr id="27" name="Rectangle 9"/>
              <p:cNvSpPr>
                <a:spLocks noChangeArrowheads="1"/>
              </p:cNvSpPr>
              <p:nvPr/>
            </p:nvSpPr>
            <p:spPr bwMode="auto">
              <a:xfrm>
                <a:off x="3748260" y="5711223"/>
                <a:ext cx="1064002" cy="743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r>
                  <a:rPr lang="en-US" altLang="en-US" b="1" dirty="0" smtClean="0">
                    <a:latin typeface="Times New Roman" panose="02020603050405020304" pitchFamily="18" charset="0"/>
                  </a:rPr>
                  <a:t>data</a:t>
                </a:r>
                <a:endParaRPr lang="en-US" altLang="en-US" sz="2000" b="1" dirty="0">
                  <a:latin typeface="Times New Roman" panose="02020603050405020304" pitchFamily="18" charset="0"/>
                </a:endParaRPr>
              </a:p>
            </p:txBody>
          </p:sp>
        </p:grpSp>
        <p:sp>
          <p:nvSpPr>
            <p:cNvPr id="35" name="Rectangle 9"/>
            <p:cNvSpPr>
              <a:spLocks noChangeArrowheads="1"/>
            </p:cNvSpPr>
            <p:nvPr/>
          </p:nvSpPr>
          <p:spPr bwMode="auto">
            <a:xfrm>
              <a:off x="2028403" y="4258576"/>
              <a:ext cx="1855080" cy="109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488" tIns="44450" rIns="90488" bIns="44450">
              <a:spAutoFit/>
            </a:bodyPr>
            <a:lstStyle>
              <a:lvl1pPr eaLnBrk="0" hangingPunct="0">
                <a:defRPr sz="2800">
                  <a:solidFill>
                    <a:schemeClr val="tx1"/>
                  </a:solidFill>
                  <a:latin typeface="Arial" panose="020B0604020202020204" pitchFamily="34" charset="0"/>
                  <a:cs typeface="Arial" panose="020B0604020202020204" pitchFamily="34" charset="0"/>
                </a:defRPr>
              </a:lvl1pPr>
              <a:lvl2pPr marL="742950" indent="-285750" eaLnBrk="0" hangingPunct="0">
                <a:defRPr sz="2800">
                  <a:solidFill>
                    <a:schemeClr val="tx1"/>
                  </a:solidFill>
                  <a:latin typeface="Arial" panose="020B0604020202020204" pitchFamily="34" charset="0"/>
                  <a:cs typeface="Arial" panose="020B0604020202020204" pitchFamily="34" charset="0"/>
                </a:defRPr>
              </a:lvl2pPr>
              <a:lvl3pPr marL="1143000" indent="-228600" eaLnBrk="0" hangingPunct="0">
                <a:defRPr sz="2800">
                  <a:solidFill>
                    <a:schemeClr val="tx1"/>
                  </a:solidFill>
                  <a:latin typeface="Arial" panose="020B0604020202020204" pitchFamily="34" charset="0"/>
                  <a:cs typeface="Arial" panose="020B0604020202020204" pitchFamily="34" charset="0"/>
                </a:defRPr>
              </a:lvl3pPr>
              <a:lvl4pPr marL="1600200" indent="-228600" eaLnBrk="0" hangingPunct="0">
                <a:defRPr sz="2800">
                  <a:solidFill>
                    <a:schemeClr val="tx1"/>
                  </a:solidFill>
                  <a:latin typeface="Arial" panose="020B0604020202020204" pitchFamily="34" charset="0"/>
                  <a:cs typeface="Arial" panose="020B0604020202020204" pitchFamily="34" charset="0"/>
                </a:defRPr>
              </a:lvl4pPr>
              <a:lvl5pPr marL="2057400" indent="-228600" eaLnBrk="0" hangingPunct="0">
                <a:defRPr sz="28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sz="2800">
                  <a:solidFill>
                    <a:schemeClr val="tx1"/>
                  </a:solidFill>
                  <a:latin typeface="Arial" panose="020B0604020202020204" pitchFamily="34" charset="0"/>
                  <a:cs typeface="Arial" panose="020B0604020202020204" pitchFamily="34" charset="0"/>
                </a:defRPr>
              </a:lvl9pPr>
            </a:lstStyle>
            <a:p>
              <a:pPr algn="ctr"/>
              <a:r>
                <a:rPr lang="en-US" altLang="en-US" sz="2400" dirty="0" smtClean="0">
                  <a:latin typeface="Impact" charset="0"/>
                  <a:ea typeface="Impact" charset="0"/>
                  <a:cs typeface="Impact" charset="0"/>
                </a:rPr>
                <a:t>Processes</a:t>
              </a:r>
              <a:r>
                <a:rPr lang="en-US" altLang="en-US" sz="2000" dirty="0">
                  <a:latin typeface="Impact" charset="0"/>
                  <a:ea typeface="Impact" charset="0"/>
                  <a:cs typeface="Impact" charset="0"/>
                </a:rPr>
                <a:t/>
              </a:r>
              <a:br>
                <a:rPr lang="en-US" altLang="en-US" sz="2000" dirty="0">
                  <a:latin typeface="Impact" charset="0"/>
                  <a:ea typeface="Impact" charset="0"/>
                  <a:cs typeface="Impact" charset="0"/>
                </a:rPr>
              </a:br>
              <a:r>
                <a:rPr lang="en-US" altLang="en-US" sz="2000" dirty="0" smtClean="0">
                  <a:solidFill>
                    <a:schemeClr val="accent2">
                      <a:lumMod val="75000"/>
                    </a:schemeClr>
                  </a:solidFill>
                  <a:latin typeface="Impact" charset="0"/>
                  <a:ea typeface="Impact" charset="0"/>
                  <a:cs typeface="Impact" charset="0"/>
                </a:rPr>
                <a:t>People</a:t>
              </a:r>
            </a:p>
          </p:txBody>
        </p:sp>
      </p:grpSp>
      <p:graphicFrame>
        <p:nvGraphicFramePr>
          <p:cNvPr id="31" name="Object 18">
            <a:hlinkClick r:id="" action="ppaction://ole?verb=0"/>
          </p:cNvPr>
          <p:cNvGraphicFramePr>
            <a:graphicFrameLocks/>
          </p:cNvGraphicFramePr>
          <p:nvPr>
            <p:extLst>
              <p:ext uri="{D42A27DB-BD31-4B8C-83A1-F6EECF244321}">
                <p14:modId xmlns:p14="http://schemas.microsoft.com/office/powerpoint/2010/main" val="1533884474"/>
              </p:ext>
            </p:extLst>
          </p:nvPr>
        </p:nvGraphicFramePr>
        <p:xfrm>
          <a:off x="3257971" y="2360697"/>
          <a:ext cx="1981200" cy="1522413"/>
        </p:xfrm>
        <a:graphic>
          <a:graphicData uri="http://schemas.openxmlformats.org/presentationml/2006/ole">
            <mc:AlternateContent xmlns:mc="http://schemas.openxmlformats.org/markup-compatibility/2006">
              <mc:Choice xmlns:v="urn:schemas-microsoft-com:vml" Requires="v">
                <p:oleObj spid="_x0000_s1071" name="Microsoft ClipArt Gallery" r:id="rId6" imgW="5304600" imgH="4235760" progId="">
                  <p:embed/>
                </p:oleObj>
              </mc:Choice>
              <mc:Fallback>
                <p:oleObj name="Microsoft ClipArt Gallery" r:id="rId6" imgW="5304600" imgH="4235760" progId="">
                  <p:embed/>
                  <p:pic>
                    <p:nvPicPr>
                      <p:cNvPr id="0" name=""/>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57971" y="2360697"/>
                        <a:ext cx="1981200" cy="1522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extLst>
      <p:ext uri="{BB962C8B-B14F-4D97-AF65-F5344CB8AC3E}">
        <p14:creationId xmlns:p14="http://schemas.microsoft.com/office/powerpoint/2010/main" val="2391001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 calcmode="lin" valueType="num">
                                      <p:cBhvr>
                                        <p:cTn id="9" dur="500" fill="hold"/>
                                        <p:tgtEl>
                                          <p:spTgt spid="9"/>
                                        </p:tgtEl>
                                        <p:attrNameLst>
                                          <p:attrName>style.rotation</p:attrName>
                                        </p:attrNameLst>
                                      </p:cBhvr>
                                      <p:tavLst>
                                        <p:tav tm="0">
                                          <p:val>
                                            <p:fltVal val="360"/>
                                          </p:val>
                                        </p:tav>
                                        <p:tav tm="100000">
                                          <p:val>
                                            <p:fltVal val="0"/>
                                          </p:val>
                                        </p:tav>
                                      </p:tavLst>
                                    </p:anim>
                                    <p:animEffect transition="in" filter="fade">
                                      <p:cBhvr>
                                        <p:cTn id="10" dur="500"/>
                                        <p:tgtEl>
                                          <p:spTgt spid="9"/>
                                        </p:tgtEl>
                                      </p:cBhvr>
                                    </p:animEffect>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0"/>
                                          </p:stCondLst>
                                        </p:cTn>
                                        <p:tgtEl>
                                          <p:spTgt spid="31"/>
                                        </p:tgtEl>
                                        <p:attrNameLst>
                                          <p:attrName>style.visibility</p:attrName>
                                        </p:attrNameLst>
                                      </p:cBhvr>
                                      <p:to>
                                        <p:strVal val="visible"/>
                                      </p:to>
                                    </p:set>
                                  </p:childTnLst>
                                </p:cTn>
                              </p:par>
                            </p:childTnLst>
                          </p:cTn>
                        </p:par>
                        <p:par>
                          <p:cTn id="14" fill="hold">
                            <p:stCondLst>
                              <p:cond delay="500"/>
                            </p:stCondLst>
                            <p:childTnLst>
                              <p:par>
                                <p:cTn id="15" presetID="3" presetClass="entr" presetSubtype="10" fill="hold" nodeType="after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blinds(horizontal)">
                                      <p:cBhvr>
                                        <p:cTn id="17" dur="500"/>
                                        <p:tgtEl>
                                          <p:spTgt spid="34"/>
                                        </p:tgtEl>
                                      </p:cBhvr>
                                    </p:animEffect>
                                  </p:childTnLst>
                                </p:cTn>
                              </p:par>
                            </p:childTnLst>
                          </p:cTn>
                        </p:par>
                      </p:childTnLst>
                    </p:cTn>
                  </p:par>
                  <p:par>
                    <p:cTn id="18" fill="hold">
                      <p:stCondLst>
                        <p:cond delay="indefinite"/>
                      </p:stCondLst>
                      <p:childTnLst>
                        <p:par>
                          <p:cTn id="19" fill="hold">
                            <p:stCondLst>
                              <p:cond delay="0"/>
                            </p:stCondLst>
                            <p:childTnLst>
                              <p:par>
                                <p:cTn id="20" presetID="37" presetClass="entr" presetSubtype="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1000"/>
                                        <p:tgtEl>
                                          <p:spTgt spid="8"/>
                                        </p:tgtEl>
                                      </p:cBhvr>
                                    </p:animEffect>
                                    <p:anim calcmode="lin" valueType="num">
                                      <p:cBhvr>
                                        <p:cTn id="23" dur="1000" fill="hold"/>
                                        <p:tgtEl>
                                          <p:spTgt spid="8"/>
                                        </p:tgtEl>
                                        <p:attrNameLst>
                                          <p:attrName>ppt_x</p:attrName>
                                        </p:attrNameLst>
                                      </p:cBhvr>
                                      <p:tavLst>
                                        <p:tav tm="0">
                                          <p:val>
                                            <p:strVal val="#ppt_x"/>
                                          </p:val>
                                        </p:tav>
                                        <p:tav tm="100000">
                                          <p:val>
                                            <p:strVal val="#ppt_x"/>
                                          </p:val>
                                        </p:tav>
                                      </p:tavLst>
                                    </p:anim>
                                    <p:anim calcmode="lin" valueType="num">
                                      <p:cBhvr>
                                        <p:cTn id="24" dur="900" decel="100000" fill="hold"/>
                                        <p:tgtEl>
                                          <p:spTgt spid="8"/>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Videos to View</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altLang="en-US" sz="2400" dirty="0"/>
              <a:t>Walmart IT History	</a:t>
            </a:r>
            <a:r>
              <a:rPr lang="en-US" altLang="en-US" sz="2400" dirty="0">
                <a:hlinkClick r:id="rId3"/>
              </a:rPr>
              <a:t>https://youtu.be/b5K1yrICMII</a:t>
            </a:r>
            <a:endParaRPr lang="en-US" altLang="en-US" sz="2400" dirty="0"/>
          </a:p>
          <a:p>
            <a:pPr marL="514350" indent="-514350">
              <a:buFont typeface="+mj-lt"/>
              <a:buAutoNum type="arabicPeriod"/>
            </a:pPr>
            <a:r>
              <a:rPr lang="en-US" sz="2400" dirty="0" smtClean="0"/>
              <a:t>Amazon </a:t>
            </a:r>
            <a:r>
              <a:rPr lang="en-US" sz="2400" dirty="0"/>
              <a:t>IT </a:t>
            </a:r>
            <a:r>
              <a:rPr lang="en-US" sz="2400" dirty="0" smtClean="0"/>
              <a:t>		</a:t>
            </a:r>
            <a:r>
              <a:rPr lang="en-US" sz="2400" dirty="0" smtClean="0">
                <a:hlinkClick r:id="rId4"/>
              </a:rPr>
              <a:t>https</a:t>
            </a:r>
            <a:r>
              <a:rPr lang="en-US" sz="2400" dirty="0">
                <a:hlinkClick r:id="rId4"/>
              </a:rPr>
              <a:t>://</a:t>
            </a:r>
            <a:r>
              <a:rPr lang="en-US" sz="2400" dirty="0" smtClean="0">
                <a:hlinkClick r:id="rId4"/>
              </a:rPr>
              <a:t>youtu.be/UtBa9yVZBJM</a:t>
            </a:r>
            <a:endParaRPr lang="en-US" sz="2400" dirty="0" smtClean="0">
              <a:hlinkClick r:id="rId5"/>
            </a:endParaRPr>
          </a:p>
          <a:p>
            <a:pPr marL="514350" indent="-514350">
              <a:buFont typeface="+mj-lt"/>
              <a:buAutoNum type="arabicPeriod"/>
            </a:pPr>
            <a:r>
              <a:rPr lang="en-US" sz="2400" dirty="0"/>
              <a:t>The Productivity Paradox 1991</a:t>
            </a:r>
            <a:r>
              <a:rPr lang="en-US" sz="2400" dirty="0">
                <a:hlinkClick r:id="rId5"/>
              </a:rPr>
              <a:t> http://ccs.mit.edu/papers/CCSWP130/ccswp130.html</a:t>
            </a:r>
            <a:endParaRPr lang="en-US" sz="2400" dirty="0"/>
          </a:p>
          <a:p>
            <a:pPr marL="514350" indent="-514350">
              <a:buFont typeface="+mj-lt"/>
              <a:buAutoNum type="arabicPeriod"/>
            </a:pPr>
            <a:r>
              <a:rPr lang="en-US" sz="2400" dirty="0" smtClean="0"/>
              <a:t>Does IT </a:t>
            </a:r>
            <a:r>
              <a:rPr lang="en-US" sz="2400" dirty="0"/>
              <a:t>Matter?	</a:t>
            </a:r>
            <a:r>
              <a:rPr lang="en-US" sz="2400" dirty="0">
                <a:hlinkClick r:id="rId6"/>
              </a:rPr>
              <a:t>https://</a:t>
            </a:r>
            <a:r>
              <a:rPr lang="en-US" sz="2400" dirty="0" smtClean="0">
                <a:hlinkClick r:id="rId6"/>
              </a:rPr>
              <a:t>youtu.be/hj_mzU3N70g</a:t>
            </a:r>
            <a:endParaRPr lang="en-US" sz="2400" dirty="0" smtClean="0"/>
          </a:p>
          <a:p>
            <a:pPr marL="514350" indent="-514350">
              <a:buFont typeface="+mj-lt"/>
              <a:buAutoNum type="arabicPeriod"/>
            </a:pPr>
            <a:r>
              <a:rPr lang="en-US" sz="2400" dirty="0" smtClean="0"/>
              <a:t>Value Chain		</a:t>
            </a:r>
            <a:r>
              <a:rPr lang="en-US" altLang="en-US" sz="2400" dirty="0" smtClean="0">
                <a:hlinkClick r:id="rId7"/>
              </a:rPr>
              <a:t>https</a:t>
            </a:r>
            <a:r>
              <a:rPr lang="en-US" altLang="en-US" sz="2400" dirty="0">
                <a:hlinkClick r:id="rId7"/>
              </a:rPr>
              <a:t>://youtu.be/Ul_kXIFdwQE</a:t>
            </a:r>
            <a:endParaRPr lang="en-US" altLang="en-US" sz="4800" dirty="0"/>
          </a:p>
          <a:p>
            <a:pPr marL="514350" indent="-514350">
              <a:buFont typeface="+mj-lt"/>
              <a:buAutoNum type="arabicPeriod"/>
            </a:pPr>
            <a:r>
              <a:rPr lang="en-US" sz="2400" dirty="0" smtClean="0"/>
              <a:t>5 Force Model		</a:t>
            </a:r>
            <a:r>
              <a:rPr lang="en-US" altLang="en-US" sz="2400" dirty="0" smtClean="0">
                <a:hlinkClick r:id="rId8"/>
              </a:rPr>
              <a:t>youtu.be/ZWQMwnCFIj0</a:t>
            </a:r>
            <a:endParaRPr lang="en-US" altLang="en-US" sz="2400" dirty="0" smtClean="0"/>
          </a:p>
          <a:p>
            <a:pPr marL="514350" indent="-514350">
              <a:buFont typeface="+mj-lt"/>
              <a:buAutoNum type="arabicPeriod"/>
            </a:pPr>
            <a:r>
              <a:rPr lang="en-US" sz="2400" dirty="0"/>
              <a:t>EDI		</a:t>
            </a:r>
            <a:r>
              <a:rPr lang="en-US" sz="2400" dirty="0" smtClean="0"/>
              <a:t>	</a:t>
            </a:r>
            <a:r>
              <a:rPr lang="en-US" sz="2400" dirty="0" smtClean="0">
                <a:hlinkClick r:id="rId9"/>
              </a:rPr>
              <a:t>https</a:t>
            </a:r>
            <a:r>
              <a:rPr lang="en-US" sz="2400" dirty="0">
                <a:hlinkClick r:id="rId9"/>
              </a:rPr>
              <a:t>://</a:t>
            </a:r>
            <a:r>
              <a:rPr lang="en-US" sz="2400" dirty="0" smtClean="0">
                <a:hlinkClick r:id="rId9"/>
              </a:rPr>
              <a:t>youtu.be/jV7okF2MVxI</a:t>
            </a:r>
            <a:endParaRPr lang="en-US" sz="2400" dirty="0" smtClean="0"/>
          </a:p>
          <a:p>
            <a:pPr marL="514350" indent="-514350">
              <a:buFont typeface="+mj-lt"/>
              <a:buAutoNum type="arabicPeriod"/>
            </a:pPr>
            <a:r>
              <a:rPr lang="en-US" sz="2400" dirty="0" smtClean="0"/>
              <a:t>DSS </a:t>
            </a:r>
            <a:r>
              <a:rPr lang="en-US" sz="2400" dirty="0"/>
              <a:t>Health	</a:t>
            </a:r>
            <a:r>
              <a:rPr lang="en-US" sz="2400" dirty="0" smtClean="0"/>
              <a:t>	</a:t>
            </a:r>
            <a:r>
              <a:rPr lang="en-US" sz="2400" dirty="0" smtClean="0">
                <a:hlinkClick r:id="rId10"/>
              </a:rPr>
              <a:t>https</a:t>
            </a:r>
            <a:r>
              <a:rPr lang="en-US" sz="2400" dirty="0">
                <a:hlinkClick r:id="rId10"/>
              </a:rPr>
              <a:t>://</a:t>
            </a:r>
            <a:r>
              <a:rPr lang="en-US" sz="2400" dirty="0" smtClean="0">
                <a:hlinkClick r:id="rId10"/>
              </a:rPr>
              <a:t>youtu.be/ZPXCF5e1_HI</a:t>
            </a:r>
            <a:endParaRPr lang="en-US" sz="2400" dirty="0" smtClean="0"/>
          </a:p>
        </p:txBody>
      </p:sp>
      <p:sp>
        <p:nvSpPr>
          <p:cNvPr id="4" name="Footer Placeholder 3"/>
          <p:cNvSpPr>
            <a:spLocks noGrp="1"/>
          </p:cNvSpPr>
          <p:nvPr>
            <p:ph type="ftr" sz="quarter" idx="10"/>
          </p:nvPr>
        </p:nvSpPr>
        <p:spPr/>
        <p:txBody>
          <a:body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p>
            <a:fld id="{73F93C4B-C223-9949-A828-DD3D95DB64DB}" type="slidenum">
              <a:rPr lang="en-US" altLang="en-US" smtClean="0"/>
              <a:pPr/>
              <a:t>20</a:t>
            </a:fld>
            <a:endParaRPr lang="en-US" altLang="en-US"/>
          </a:p>
        </p:txBody>
      </p:sp>
    </p:spTree>
    <p:extLst>
      <p:ext uri="{BB962C8B-B14F-4D97-AF65-F5344CB8AC3E}">
        <p14:creationId xmlns:p14="http://schemas.microsoft.com/office/powerpoint/2010/main" val="256773265"/>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p>
            <a:fld id="{7B5BAAFC-5DCF-D14C-A1E6-7050082B5FE4}" type="slidenum">
              <a:rPr lang="en-US" altLang="en-US"/>
              <a:pPr/>
              <a:t>3</a:t>
            </a:fld>
            <a:endParaRPr lang="en-US" altLang="en-US"/>
          </a:p>
        </p:txBody>
      </p:sp>
      <p:sp>
        <p:nvSpPr>
          <p:cNvPr id="358402" name="Rectangle 2"/>
          <p:cNvSpPr>
            <a:spLocks noGrp="1" noChangeArrowheads="1"/>
          </p:cNvSpPr>
          <p:nvPr>
            <p:ph type="title"/>
          </p:nvPr>
        </p:nvSpPr>
        <p:spPr/>
        <p:txBody>
          <a:bodyPr/>
          <a:lstStyle/>
          <a:p>
            <a:r>
              <a:rPr lang="en-US" altLang="en-US"/>
              <a:t>Brief History of Computers</a:t>
            </a:r>
          </a:p>
        </p:txBody>
      </p:sp>
      <p:sp>
        <p:nvSpPr>
          <p:cNvPr id="358403" name="Rectangle 3"/>
          <p:cNvSpPr>
            <a:spLocks noGrp="1" noChangeArrowheads="1"/>
          </p:cNvSpPr>
          <p:nvPr>
            <p:ph type="body" idx="1"/>
          </p:nvPr>
        </p:nvSpPr>
        <p:spPr>
          <a:xfrm>
            <a:off x="304800" y="1143000"/>
            <a:ext cx="8458200" cy="5715000"/>
          </a:xfrm>
        </p:spPr>
        <p:txBody>
          <a:bodyPr/>
          <a:lstStyle/>
          <a:p>
            <a:r>
              <a:rPr lang="en-US" altLang="en-US" sz="2800" dirty="0">
                <a:solidFill>
                  <a:srgbClr val="0000CC"/>
                </a:solidFill>
              </a:rPr>
              <a:t>Mechanical Calculators</a:t>
            </a:r>
            <a:r>
              <a:rPr lang="en-US" altLang="en-US" sz="2800" b="0" dirty="0">
                <a:solidFill>
                  <a:srgbClr val="0000FF"/>
                </a:solidFill>
              </a:rPr>
              <a:t> </a:t>
            </a:r>
            <a:r>
              <a:rPr lang="en-US" altLang="en-US" sz="2800" dirty="0"/>
              <a:t>increase speed and accuracy of numerical computations</a:t>
            </a:r>
          </a:p>
          <a:p>
            <a:pPr lvl="1"/>
            <a:r>
              <a:rPr lang="en-US" altLang="en-US" sz="2400" dirty="0">
                <a:solidFill>
                  <a:srgbClr val="0000CC"/>
                </a:solidFill>
              </a:rPr>
              <a:t>Abacus</a:t>
            </a:r>
            <a:r>
              <a:rPr lang="en-US" altLang="en-US" sz="2400" dirty="0"/>
              <a:t> over 5,000 years ago </a:t>
            </a:r>
            <a:r>
              <a:rPr lang="en-US" altLang="en-US" sz="2400" dirty="0">
                <a:latin typeface="Lucida Console" charset="0"/>
                <a:ea typeface="Arial Unicode MS" charset="0"/>
              </a:rPr>
              <a:t>(+/-)</a:t>
            </a:r>
          </a:p>
          <a:p>
            <a:pPr lvl="1"/>
            <a:r>
              <a:rPr lang="en-US" altLang="en-US" sz="2400" dirty="0">
                <a:solidFill>
                  <a:srgbClr val="0000CC"/>
                </a:solidFill>
              </a:rPr>
              <a:t>Adding machines</a:t>
            </a:r>
            <a:r>
              <a:rPr lang="en-US" altLang="en-US" sz="2400" dirty="0"/>
              <a:t> and </a:t>
            </a:r>
            <a:r>
              <a:rPr lang="en-US" altLang="en-US" sz="2400" dirty="0">
                <a:solidFill>
                  <a:srgbClr val="0000CC"/>
                </a:solidFill>
              </a:rPr>
              <a:t>cash register</a:t>
            </a:r>
            <a:r>
              <a:rPr lang="en-US" altLang="en-US" sz="2400" dirty="0"/>
              <a:t> </a:t>
            </a:r>
            <a:r>
              <a:rPr lang="en-US" altLang="en-US" sz="2400" dirty="0">
                <a:latin typeface="Lucida Console" charset="0"/>
                <a:ea typeface="Arial Unicode MS" charset="0"/>
              </a:rPr>
              <a:t>(+/-) </a:t>
            </a:r>
            <a:r>
              <a:rPr lang="en-US" altLang="en-US" sz="2400" dirty="0">
                <a:ea typeface="Arial Unicode MS" charset="0"/>
              </a:rPr>
              <a:t>1800’s</a:t>
            </a:r>
            <a:endParaRPr lang="en-US" altLang="en-US" sz="2400" dirty="0">
              <a:latin typeface="Lucida Console" charset="0"/>
              <a:ea typeface="Arial Unicode MS" charset="0"/>
            </a:endParaRPr>
          </a:p>
          <a:p>
            <a:pPr lvl="1"/>
            <a:r>
              <a:rPr lang="en-US" altLang="en-US" sz="2400" dirty="0">
                <a:solidFill>
                  <a:srgbClr val="0000CC"/>
                </a:solidFill>
              </a:rPr>
              <a:t>Slide rules</a:t>
            </a:r>
            <a:r>
              <a:rPr lang="en-US" altLang="en-US" sz="2400" dirty="0"/>
              <a:t> </a:t>
            </a:r>
            <a:r>
              <a:rPr lang="en-US" altLang="en-US" sz="2400" dirty="0">
                <a:latin typeface="Lucida Console" charset="0"/>
                <a:ea typeface="Arial Unicode MS" charset="0"/>
              </a:rPr>
              <a:t>(×/÷) </a:t>
            </a:r>
            <a:r>
              <a:rPr lang="en-US" altLang="en-US" sz="2400" dirty="0">
                <a:ea typeface="Arial Unicode MS" charset="0"/>
              </a:rPr>
              <a:t>1800’s</a:t>
            </a:r>
          </a:p>
          <a:p>
            <a:pPr lvl="1"/>
            <a:r>
              <a:rPr lang="en-US" altLang="en-US" sz="2400" dirty="0">
                <a:solidFill>
                  <a:schemeClr val="accent2">
                    <a:lumMod val="50000"/>
                  </a:schemeClr>
                </a:solidFill>
              </a:rPr>
              <a:t>Bomb sites </a:t>
            </a:r>
            <a:r>
              <a:rPr lang="en-US" altLang="en-US" sz="2400" dirty="0"/>
              <a:t>and </a:t>
            </a:r>
            <a:r>
              <a:rPr lang="en-US" altLang="en-US" sz="2400" dirty="0">
                <a:solidFill>
                  <a:schemeClr val="accent2">
                    <a:lumMod val="50000"/>
                  </a:schemeClr>
                </a:solidFill>
              </a:rPr>
              <a:t>ballistic sites </a:t>
            </a:r>
            <a:r>
              <a:rPr lang="en-US" altLang="en-US" sz="2400" dirty="0">
                <a:latin typeface="Lucida Console" charset="0"/>
                <a:ea typeface="Arial Unicode MS" charset="0"/>
              </a:rPr>
              <a:t>(×/÷/+/-)</a:t>
            </a:r>
            <a:r>
              <a:rPr lang="en-US" altLang="en-US" sz="2400" dirty="0"/>
              <a:t> 1900’s</a:t>
            </a:r>
          </a:p>
          <a:p>
            <a:r>
              <a:rPr lang="en-US" altLang="en-US" sz="2800" dirty="0" smtClean="0">
                <a:solidFill>
                  <a:schemeClr val="hlink"/>
                </a:solidFill>
              </a:rPr>
              <a:t>Electric </a:t>
            </a:r>
            <a:r>
              <a:rPr lang="en-US" altLang="en-US" sz="2800" dirty="0">
                <a:solidFill>
                  <a:schemeClr val="hlink"/>
                </a:solidFill>
              </a:rPr>
              <a:t>Computers</a:t>
            </a:r>
            <a:r>
              <a:rPr lang="en-US" altLang="en-US" sz="2800" dirty="0"/>
              <a:t> developed since 1945</a:t>
            </a:r>
          </a:p>
          <a:p>
            <a:pPr lvl="1"/>
            <a:r>
              <a:rPr lang="en-US" altLang="en-US" sz="2400" dirty="0">
                <a:solidFill>
                  <a:schemeClr val="hlink"/>
                </a:solidFill>
              </a:rPr>
              <a:t>ENIAC</a:t>
            </a:r>
            <a:r>
              <a:rPr lang="en-US" altLang="en-US" sz="2400" dirty="0"/>
              <a:t> </a:t>
            </a:r>
            <a:r>
              <a:rPr lang="en-US" altLang="en-US" sz="2000" dirty="0"/>
              <a:t>(Electronic Numerical Integrator and Calculator)</a:t>
            </a:r>
          </a:p>
          <a:p>
            <a:pPr lvl="2">
              <a:lnSpc>
                <a:spcPct val="90000"/>
              </a:lnSpc>
            </a:pPr>
            <a:r>
              <a:rPr lang="en-US" altLang="en-US" sz="2000" dirty="0"/>
              <a:t>Weight 33 tons, power 175 kw, 17,000 vacuum tubes, </a:t>
            </a:r>
          </a:p>
          <a:p>
            <a:pPr lvl="2">
              <a:lnSpc>
                <a:spcPct val="90000"/>
              </a:lnSpc>
            </a:pPr>
            <a:r>
              <a:rPr lang="en-US" altLang="en-US" sz="2000" dirty="0"/>
              <a:t>5k </a:t>
            </a:r>
            <a:r>
              <a:rPr lang="en-US" altLang="en-US" sz="2000" dirty="0">
                <a:latin typeface="Lucida Console" charset="0"/>
                <a:ea typeface="Arial Unicode MS" charset="0"/>
              </a:rPr>
              <a:t>(+/-) </a:t>
            </a:r>
            <a:r>
              <a:rPr lang="en-US" altLang="en-US" sz="2000" dirty="0">
                <a:ea typeface="Arial Unicode MS" charset="0"/>
              </a:rPr>
              <a:t>per second, but sometimes </a:t>
            </a:r>
            <a:r>
              <a:rPr lang="en-US" altLang="en-US" sz="2000" dirty="0">
                <a:solidFill>
                  <a:schemeClr val="hlink"/>
                </a:solidFill>
                <a:ea typeface="Arial Unicode MS" charset="0"/>
              </a:rPr>
              <a:t>hardware bugs</a:t>
            </a:r>
          </a:p>
          <a:p>
            <a:pPr lvl="1"/>
            <a:r>
              <a:rPr lang="en-US" altLang="en-US" sz="2400" dirty="0">
                <a:solidFill>
                  <a:schemeClr val="hlink"/>
                </a:solidFill>
              </a:rPr>
              <a:t>IBM</a:t>
            </a:r>
            <a:r>
              <a:rPr lang="en-US" altLang="en-US" sz="2400" dirty="0"/>
              <a:t> sold 100’s of </a:t>
            </a:r>
            <a:r>
              <a:rPr lang="en-US" altLang="en-US" sz="2400" dirty="0">
                <a:solidFill>
                  <a:schemeClr val="hlink"/>
                </a:solidFill>
              </a:rPr>
              <a:t>vacuum tube</a:t>
            </a:r>
            <a:r>
              <a:rPr lang="en-US" altLang="en-US" sz="2400" dirty="0"/>
              <a:t> computers in 1950’s</a:t>
            </a:r>
          </a:p>
          <a:p>
            <a:pPr lvl="2">
              <a:lnSpc>
                <a:spcPct val="90000"/>
              </a:lnSpc>
            </a:pPr>
            <a:r>
              <a:rPr lang="en-US" altLang="en-US" sz="2000" dirty="0"/>
              <a:t>Computers used for for business accounting and research</a:t>
            </a:r>
          </a:p>
          <a:p>
            <a:pPr lvl="2">
              <a:lnSpc>
                <a:spcPct val="90000"/>
              </a:lnSpc>
            </a:pPr>
            <a:r>
              <a:rPr lang="en-US" altLang="en-US" sz="2000" dirty="0"/>
              <a:t>Machine Language and Assembly Language programs</a:t>
            </a:r>
          </a:p>
        </p:txBody>
      </p:sp>
    </p:spTree>
    <p:extLst>
      <p:ext uri="{BB962C8B-B14F-4D97-AF65-F5344CB8AC3E}">
        <p14:creationId xmlns:p14="http://schemas.microsoft.com/office/powerpoint/2010/main" val="29890628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58403">
                                            <p:txEl>
                                              <p:pRg st="0" end="0"/>
                                            </p:txEl>
                                          </p:spTgt>
                                        </p:tgtEl>
                                        <p:attrNameLst>
                                          <p:attrName>style.visibility</p:attrName>
                                        </p:attrNameLst>
                                      </p:cBhvr>
                                      <p:to>
                                        <p:strVal val="visible"/>
                                      </p:to>
                                    </p:set>
                                    <p:anim calcmode="lin" valueType="num">
                                      <p:cBhvr additive="base">
                                        <p:cTn id="7" dur="500" fill="hold"/>
                                        <p:tgtEl>
                                          <p:spTgt spid="35840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58403">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58403">
                                            <p:txEl>
                                              <p:pRg st="1" end="1"/>
                                            </p:txEl>
                                          </p:spTgt>
                                        </p:tgtEl>
                                        <p:attrNameLst>
                                          <p:attrName>style.visibility</p:attrName>
                                        </p:attrNameLst>
                                      </p:cBhvr>
                                      <p:to>
                                        <p:strVal val="visible"/>
                                      </p:to>
                                    </p:set>
                                    <p:anim calcmode="lin" valueType="num">
                                      <p:cBhvr additive="base">
                                        <p:cTn id="12" dur="500" fill="hold"/>
                                        <p:tgtEl>
                                          <p:spTgt spid="358403">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58403">
                                            <p:txEl>
                                              <p:pRg st="1" end="1"/>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358403">
                                            <p:txEl>
                                              <p:pRg st="2" end="2"/>
                                            </p:txEl>
                                          </p:spTgt>
                                        </p:tgtEl>
                                        <p:attrNameLst>
                                          <p:attrName>style.visibility</p:attrName>
                                        </p:attrNameLst>
                                      </p:cBhvr>
                                      <p:to>
                                        <p:strVal val="visible"/>
                                      </p:to>
                                    </p:set>
                                    <p:anim calcmode="lin" valueType="num">
                                      <p:cBhvr additive="base">
                                        <p:cTn id="17" dur="500" fill="hold"/>
                                        <p:tgtEl>
                                          <p:spTgt spid="35840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58403">
                                            <p:txEl>
                                              <p:pRg st="2" end="2"/>
                                            </p:txEl>
                                          </p:spTgt>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358403">
                                            <p:txEl>
                                              <p:pRg st="3" end="3"/>
                                            </p:txEl>
                                          </p:spTgt>
                                        </p:tgtEl>
                                        <p:attrNameLst>
                                          <p:attrName>style.visibility</p:attrName>
                                        </p:attrNameLst>
                                      </p:cBhvr>
                                      <p:to>
                                        <p:strVal val="visible"/>
                                      </p:to>
                                    </p:set>
                                    <p:anim calcmode="lin" valueType="num">
                                      <p:cBhvr additive="base">
                                        <p:cTn id="22" dur="500" fill="hold"/>
                                        <p:tgtEl>
                                          <p:spTgt spid="358403">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58403">
                                            <p:txEl>
                                              <p:pRg st="3" end="3"/>
                                            </p:txEl>
                                          </p:spTgt>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grpId="0" nodeType="afterEffect">
                                  <p:stCondLst>
                                    <p:cond delay="0"/>
                                  </p:stCondLst>
                                  <p:childTnLst>
                                    <p:set>
                                      <p:cBhvr>
                                        <p:cTn id="26" dur="1" fill="hold">
                                          <p:stCondLst>
                                            <p:cond delay="0"/>
                                          </p:stCondLst>
                                        </p:cTn>
                                        <p:tgtEl>
                                          <p:spTgt spid="358403">
                                            <p:txEl>
                                              <p:pRg st="4" end="4"/>
                                            </p:txEl>
                                          </p:spTgt>
                                        </p:tgtEl>
                                        <p:attrNameLst>
                                          <p:attrName>style.visibility</p:attrName>
                                        </p:attrNameLst>
                                      </p:cBhvr>
                                      <p:to>
                                        <p:strVal val="visible"/>
                                      </p:to>
                                    </p:set>
                                    <p:anim calcmode="lin" valueType="num">
                                      <p:cBhvr additive="base">
                                        <p:cTn id="27" dur="500" fill="hold"/>
                                        <p:tgtEl>
                                          <p:spTgt spid="35840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5840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58403">
                                            <p:txEl>
                                              <p:pRg st="5" end="5"/>
                                            </p:txEl>
                                          </p:spTgt>
                                        </p:tgtEl>
                                        <p:attrNameLst>
                                          <p:attrName>style.visibility</p:attrName>
                                        </p:attrNameLst>
                                      </p:cBhvr>
                                      <p:to>
                                        <p:strVal val="visible"/>
                                      </p:to>
                                    </p:set>
                                  </p:childTnLst>
                                </p:cTn>
                              </p:par>
                            </p:childTnLst>
                          </p:cTn>
                        </p:par>
                        <p:par>
                          <p:cTn id="33" fill="hold">
                            <p:stCondLst>
                              <p:cond delay="0"/>
                            </p:stCondLst>
                            <p:childTnLst>
                              <p:par>
                                <p:cTn id="34" presetID="2" presetClass="entr" presetSubtype="4" fill="hold" grpId="0" nodeType="afterEffect">
                                  <p:stCondLst>
                                    <p:cond delay="0"/>
                                  </p:stCondLst>
                                  <p:childTnLst>
                                    <p:set>
                                      <p:cBhvr>
                                        <p:cTn id="35" dur="1" fill="hold">
                                          <p:stCondLst>
                                            <p:cond delay="0"/>
                                          </p:stCondLst>
                                        </p:cTn>
                                        <p:tgtEl>
                                          <p:spTgt spid="358403">
                                            <p:txEl>
                                              <p:pRg st="6" end="6"/>
                                            </p:txEl>
                                          </p:spTgt>
                                        </p:tgtEl>
                                        <p:attrNameLst>
                                          <p:attrName>style.visibility</p:attrName>
                                        </p:attrNameLst>
                                      </p:cBhvr>
                                      <p:to>
                                        <p:strVal val="visible"/>
                                      </p:to>
                                    </p:set>
                                    <p:anim calcmode="lin" valueType="num">
                                      <p:cBhvr additive="base">
                                        <p:cTn id="36" dur="500" fill="hold"/>
                                        <p:tgtEl>
                                          <p:spTgt spid="358403">
                                            <p:txEl>
                                              <p:pRg st="6" end="6"/>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58403">
                                            <p:txEl>
                                              <p:pRg st="6" end="6"/>
                                            </p:txEl>
                                          </p:spTgt>
                                        </p:tgtEl>
                                        <p:attrNameLst>
                                          <p:attrName>ppt_y</p:attrName>
                                        </p:attrNameLst>
                                      </p:cBhvr>
                                      <p:tavLst>
                                        <p:tav tm="0">
                                          <p:val>
                                            <p:strVal val="1+#ppt_h/2"/>
                                          </p:val>
                                        </p:tav>
                                        <p:tav tm="100000">
                                          <p:val>
                                            <p:strVal val="#ppt_y"/>
                                          </p:val>
                                        </p:tav>
                                      </p:tavLst>
                                    </p:anim>
                                  </p:childTnLst>
                                </p:cTn>
                              </p:par>
                            </p:childTnLst>
                          </p:cTn>
                        </p:par>
                        <p:par>
                          <p:cTn id="38" fill="hold">
                            <p:stCondLst>
                              <p:cond delay="500"/>
                            </p:stCondLst>
                            <p:childTnLst>
                              <p:par>
                                <p:cTn id="39" presetID="2" presetClass="entr" presetSubtype="4" fill="hold" grpId="0" nodeType="afterEffect">
                                  <p:stCondLst>
                                    <p:cond delay="0"/>
                                  </p:stCondLst>
                                  <p:childTnLst>
                                    <p:set>
                                      <p:cBhvr>
                                        <p:cTn id="40" dur="1" fill="hold">
                                          <p:stCondLst>
                                            <p:cond delay="0"/>
                                          </p:stCondLst>
                                        </p:cTn>
                                        <p:tgtEl>
                                          <p:spTgt spid="358403">
                                            <p:txEl>
                                              <p:pRg st="7" end="7"/>
                                            </p:txEl>
                                          </p:spTgt>
                                        </p:tgtEl>
                                        <p:attrNameLst>
                                          <p:attrName>style.visibility</p:attrName>
                                        </p:attrNameLst>
                                      </p:cBhvr>
                                      <p:to>
                                        <p:strVal val="visible"/>
                                      </p:to>
                                    </p:set>
                                    <p:anim calcmode="lin" valueType="num">
                                      <p:cBhvr additive="base">
                                        <p:cTn id="41" dur="500" fill="hold"/>
                                        <p:tgtEl>
                                          <p:spTgt spid="35840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58403">
                                            <p:txEl>
                                              <p:pRg st="7" end="7"/>
                                            </p:txEl>
                                          </p:spTgt>
                                        </p:tgtEl>
                                        <p:attrNameLst>
                                          <p:attrName>ppt_y</p:attrName>
                                        </p:attrNameLst>
                                      </p:cBhvr>
                                      <p:tavLst>
                                        <p:tav tm="0">
                                          <p:val>
                                            <p:strVal val="1+#ppt_h/2"/>
                                          </p:val>
                                        </p:tav>
                                        <p:tav tm="100000">
                                          <p:val>
                                            <p:strVal val="#ppt_y"/>
                                          </p:val>
                                        </p:tav>
                                      </p:tavLst>
                                    </p:anim>
                                  </p:childTnLst>
                                </p:cTn>
                              </p:par>
                            </p:childTnLst>
                          </p:cTn>
                        </p:par>
                        <p:par>
                          <p:cTn id="43" fill="hold">
                            <p:stCondLst>
                              <p:cond delay="1000"/>
                            </p:stCondLst>
                            <p:childTnLst>
                              <p:par>
                                <p:cTn id="44" presetID="2" presetClass="entr" presetSubtype="4" fill="hold" grpId="0" nodeType="afterEffect">
                                  <p:stCondLst>
                                    <p:cond delay="0"/>
                                  </p:stCondLst>
                                  <p:childTnLst>
                                    <p:set>
                                      <p:cBhvr>
                                        <p:cTn id="45" dur="1" fill="hold">
                                          <p:stCondLst>
                                            <p:cond delay="0"/>
                                          </p:stCondLst>
                                        </p:cTn>
                                        <p:tgtEl>
                                          <p:spTgt spid="358403">
                                            <p:txEl>
                                              <p:pRg st="8" end="8"/>
                                            </p:txEl>
                                          </p:spTgt>
                                        </p:tgtEl>
                                        <p:attrNameLst>
                                          <p:attrName>style.visibility</p:attrName>
                                        </p:attrNameLst>
                                      </p:cBhvr>
                                      <p:to>
                                        <p:strVal val="visible"/>
                                      </p:to>
                                    </p:set>
                                    <p:anim calcmode="lin" valueType="num">
                                      <p:cBhvr additive="base">
                                        <p:cTn id="46" dur="500" fill="hold"/>
                                        <p:tgtEl>
                                          <p:spTgt spid="358403">
                                            <p:txEl>
                                              <p:pRg st="8" end="8"/>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358403">
                                            <p:txEl>
                                              <p:pRg st="8" end="8"/>
                                            </p:txEl>
                                          </p:spTgt>
                                        </p:tgtEl>
                                        <p:attrNameLst>
                                          <p:attrName>ppt_y</p:attrName>
                                        </p:attrNameLst>
                                      </p:cBhvr>
                                      <p:tavLst>
                                        <p:tav tm="0">
                                          <p:val>
                                            <p:strVal val="1+#ppt_h/2"/>
                                          </p:val>
                                        </p:tav>
                                        <p:tav tm="100000">
                                          <p:val>
                                            <p:strVal val="#ppt_y"/>
                                          </p:val>
                                        </p:tav>
                                      </p:tavLst>
                                    </p:anim>
                                  </p:childTnLst>
                                </p:cTn>
                              </p:par>
                            </p:childTnLst>
                          </p:cTn>
                        </p:par>
                        <p:par>
                          <p:cTn id="48" fill="hold">
                            <p:stCondLst>
                              <p:cond delay="1500"/>
                            </p:stCondLst>
                            <p:childTnLst>
                              <p:par>
                                <p:cTn id="49" presetID="2" presetClass="entr" presetSubtype="4" fill="hold" grpId="0" nodeType="afterEffect">
                                  <p:stCondLst>
                                    <p:cond delay="0"/>
                                  </p:stCondLst>
                                  <p:childTnLst>
                                    <p:set>
                                      <p:cBhvr>
                                        <p:cTn id="50" dur="1" fill="hold">
                                          <p:stCondLst>
                                            <p:cond delay="0"/>
                                          </p:stCondLst>
                                        </p:cTn>
                                        <p:tgtEl>
                                          <p:spTgt spid="358403">
                                            <p:txEl>
                                              <p:pRg st="9" end="9"/>
                                            </p:txEl>
                                          </p:spTgt>
                                        </p:tgtEl>
                                        <p:attrNameLst>
                                          <p:attrName>style.visibility</p:attrName>
                                        </p:attrNameLst>
                                      </p:cBhvr>
                                      <p:to>
                                        <p:strVal val="visible"/>
                                      </p:to>
                                    </p:set>
                                    <p:anim calcmode="lin" valueType="num">
                                      <p:cBhvr additive="base">
                                        <p:cTn id="51" dur="500" fill="hold"/>
                                        <p:tgtEl>
                                          <p:spTgt spid="358403">
                                            <p:txEl>
                                              <p:pRg st="9" end="9"/>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358403">
                                            <p:txEl>
                                              <p:pRg st="9" end="9"/>
                                            </p:txEl>
                                          </p:spTgt>
                                        </p:tgtEl>
                                        <p:attrNameLst>
                                          <p:attrName>ppt_y</p:attrName>
                                        </p:attrNameLst>
                                      </p:cBhvr>
                                      <p:tavLst>
                                        <p:tav tm="0">
                                          <p:val>
                                            <p:strVal val="1+#ppt_h/2"/>
                                          </p:val>
                                        </p:tav>
                                        <p:tav tm="100000">
                                          <p:val>
                                            <p:strVal val="#ppt_y"/>
                                          </p:val>
                                        </p:tav>
                                      </p:tavLst>
                                    </p:anim>
                                  </p:childTnLst>
                                </p:cTn>
                              </p:par>
                            </p:childTnLst>
                          </p:cTn>
                        </p:par>
                        <p:par>
                          <p:cTn id="53" fill="hold">
                            <p:stCondLst>
                              <p:cond delay="2000"/>
                            </p:stCondLst>
                            <p:childTnLst>
                              <p:par>
                                <p:cTn id="54" presetID="2" presetClass="entr" presetSubtype="4" fill="hold" grpId="0" nodeType="afterEffect">
                                  <p:stCondLst>
                                    <p:cond delay="0"/>
                                  </p:stCondLst>
                                  <p:childTnLst>
                                    <p:set>
                                      <p:cBhvr>
                                        <p:cTn id="55" dur="1" fill="hold">
                                          <p:stCondLst>
                                            <p:cond delay="0"/>
                                          </p:stCondLst>
                                        </p:cTn>
                                        <p:tgtEl>
                                          <p:spTgt spid="358403">
                                            <p:txEl>
                                              <p:pRg st="10" end="10"/>
                                            </p:txEl>
                                          </p:spTgt>
                                        </p:tgtEl>
                                        <p:attrNameLst>
                                          <p:attrName>style.visibility</p:attrName>
                                        </p:attrNameLst>
                                      </p:cBhvr>
                                      <p:to>
                                        <p:strVal val="visible"/>
                                      </p:to>
                                    </p:set>
                                    <p:anim calcmode="lin" valueType="num">
                                      <p:cBhvr additive="base">
                                        <p:cTn id="56" dur="500" fill="hold"/>
                                        <p:tgtEl>
                                          <p:spTgt spid="358403">
                                            <p:txEl>
                                              <p:pRg st="10" end="10"/>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58403">
                                            <p:txEl>
                                              <p:pRg st="10" end="10"/>
                                            </p:txEl>
                                          </p:spTgt>
                                        </p:tgtEl>
                                        <p:attrNameLst>
                                          <p:attrName>ppt_y</p:attrName>
                                        </p:attrNameLst>
                                      </p:cBhvr>
                                      <p:tavLst>
                                        <p:tav tm="0">
                                          <p:val>
                                            <p:strVal val="1+#ppt_h/2"/>
                                          </p:val>
                                        </p:tav>
                                        <p:tav tm="100000">
                                          <p:val>
                                            <p:strVal val="#ppt_y"/>
                                          </p:val>
                                        </p:tav>
                                      </p:tavLst>
                                    </p:anim>
                                  </p:childTnLst>
                                </p:cTn>
                              </p:par>
                            </p:childTnLst>
                          </p:cTn>
                        </p:par>
                        <p:par>
                          <p:cTn id="58" fill="hold">
                            <p:stCondLst>
                              <p:cond delay="2500"/>
                            </p:stCondLst>
                            <p:childTnLst>
                              <p:par>
                                <p:cTn id="59" presetID="2" presetClass="entr" presetSubtype="4" fill="hold" grpId="0" nodeType="afterEffect">
                                  <p:stCondLst>
                                    <p:cond delay="0"/>
                                  </p:stCondLst>
                                  <p:childTnLst>
                                    <p:set>
                                      <p:cBhvr>
                                        <p:cTn id="60" dur="1" fill="hold">
                                          <p:stCondLst>
                                            <p:cond delay="0"/>
                                          </p:stCondLst>
                                        </p:cTn>
                                        <p:tgtEl>
                                          <p:spTgt spid="358403">
                                            <p:txEl>
                                              <p:pRg st="11" end="11"/>
                                            </p:txEl>
                                          </p:spTgt>
                                        </p:tgtEl>
                                        <p:attrNameLst>
                                          <p:attrName>style.visibility</p:attrName>
                                        </p:attrNameLst>
                                      </p:cBhvr>
                                      <p:to>
                                        <p:strVal val="visible"/>
                                      </p:to>
                                    </p:set>
                                    <p:anim calcmode="lin" valueType="num">
                                      <p:cBhvr additive="base">
                                        <p:cTn id="61" dur="500" fill="hold"/>
                                        <p:tgtEl>
                                          <p:spTgt spid="358403">
                                            <p:txEl>
                                              <p:pRg st="11" end="11"/>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58403">
                                            <p:txEl>
                                              <p:pRg st="11" end="1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840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6413863" y="4280370"/>
            <a:ext cx="2311036" cy="2183929"/>
          </a:xfrm>
          <a:prstGeom prst="rect">
            <a:avLst/>
          </a:prstGeom>
        </p:spPr>
      </p:pic>
      <p:sp>
        <p:nvSpPr>
          <p:cNvPr id="4" name="Footer Placeholder 3"/>
          <p:cNvSpPr>
            <a:spLocks noGrp="1"/>
          </p:cNvSpPr>
          <p:nvPr>
            <p:ph type="ftr" sz="quarter" idx="10"/>
          </p:nvPr>
        </p:nvSpPr>
        <p:spPr/>
        <p:txBody>
          <a:bodyPr/>
          <a:lstStyle/>
          <a:p>
            <a:r>
              <a:rPr lang="en-US" altLang="en-US" smtClean="0"/>
              <a:t>Copyright © 2018  R.M. Laurie</a:t>
            </a:r>
            <a:endParaRPr lang="en-US" altLang="en-US"/>
          </a:p>
        </p:txBody>
      </p:sp>
      <p:sp>
        <p:nvSpPr>
          <p:cNvPr id="5" name="Slide Number Placeholder 4"/>
          <p:cNvSpPr>
            <a:spLocks noGrp="1"/>
          </p:cNvSpPr>
          <p:nvPr>
            <p:ph type="sldNum" sz="quarter" idx="11"/>
          </p:nvPr>
        </p:nvSpPr>
        <p:spPr/>
        <p:txBody>
          <a:bodyPr/>
          <a:lstStyle/>
          <a:p>
            <a:fld id="{F7C8B337-8AE8-DA40-A77E-E15F15CECF0D}" type="slidenum">
              <a:rPr lang="en-US" altLang="en-US"/>
              <a:pPr/>
              <a:t>4</a:t>
            </a:fld>
            <a:endParaRPr lang="en-US" altLang="en-US"/>
          </a:p>
        </p:txBody>
      </p:sp>
      <p:sp>
        <p:nvSpPr>
          <p:cNvPr id="359426" name="Rectangle 2"/>
          <p:cNvSpPr>
            <a:spLocks noGrp="1" noChangeArrowheads="1"/>
          </p:cNvSpPr>
          <p:nvPr>
            <p:ph type="title"/>
          </p:nvPr>
        </p:nvSpPr>
        <p:spPr/>
        <p:txBody>
          <a:bodyPr/>
          <a:lstStyle/>
          <a:p>
            <a:r>
              <a:rPr lang="en-US" altLang="en-US" sz="4000" dirty="0"/>
              <a:t>Electronic Semi-Conductor Computers</a:t>
            </a:r>
          </a:p>
        </p:txBody>
      </p:sp>
      <p:sp>
        <p:nvSpPr>
          <p:cNvPr id="359427" name="Rectangle 3"/>
          <p:cNvSpPr>
            <a:spLocks noGrp="1" noChangeArrowheads="1"/>
          </p:cNvSpPr>
          <p:nvPr>
            <p:ph type="body" idx="1"/>
          </p:nvPr>
        </p:nvSpPr>
        <p:spPr>
          <a:xfrm>
            <a:off x="266699" y="1117600"/>
            <a:ext cx="8458200" cy="5410200"/>
          </a:xfrm>
        </p:spPr>
        <p:txBody>
          <a:bodyPr/>
          <a:lstStyle/>
          <a:p>
            <a:r>
              <a:rPr lang="en-US" altLang="en-US" sz="2800" i="1" dirty="0">
                <a:solidFill>
                  <a:schemeClr val="hlink"/>
                </a:solidFill>
              </a:rPr>
              <a:t>AT&amp;T </a:t>
            </a:r>
            <a:r>
              <a:rPr lang="en-US" altLang="en-US" sz="2800" dirty="0" smtClean="0"/>
              <a:t>developed </a:t>
            </a:r>
            <a:r>
              <a:rPr lang="en-US" altLang="en-US" sz="2800" dirty="0">
                <a:solidFill>
                  <a:schemeClr val="hlink"/>
                </a:solidFill>
              </a:rPr>
              <a:t>Transistors </a:t>
            </a:r>
            <a:r>
              <a:rPr lang="en-US" altLang="en-US" sz="2800" dirty="0"/>
              <a:t>1950’s</a:t>
            </a:r>
            <a:endParaRPr lang="en-US" altLang="en-US" sz="2800" dirty="0">
              <a:solidFill>
                <a:schemeClr val="hlink"/>
              </a:solidFill>
            </a:endParaRPr>
          </a:p>
          <a:p>
            <a:pPr lvl="1"/>
            <a:r>
              <a:rPr lang="en-US" altLang="en-US" sz="2400" dirty="0"/>
              <a:t>AT&amp;T developed computers </a:t>
            </a:r>
            <a:r>
              <a:rPr lang="en-US" altLang="en-US" sz="2400" dirty="0" smtClean="0"/>
              <a:t/>
            </a:r>
            <a:br>
              <a:rPr lang="en-US" altLang="en-US" sz="2400" dirty="0" smtClean="0"/>
            </a:br>
            <a:r>
              <a:rPr lang="en-US" altLang="en-US" sz="2400" dirty="0" smtClean="0"/>
              <a:t>for telephony switches</a:t>
            </a:r>
          </a:p>
          <a:p>
            <a:pPr lvl="1"/>
            <a:r>
              <a:rPr lang="en-US" altLang="en-US" sz="2800" dirty="0" smtClean="0">
                <a:solidFill>
                  <a:schemeClr val="hlink"/>
                </a:solidFill>
              </a:rPr>
              <a:t>IBM</a:t>
            </a:r>
            <a:r>
              <a:rPr lang="en-US" altLang="en-US" sz="2800" dirty="0" smtClean="0"/>
              <a:t> </a:t>
            </a:r>
            <a:r>
              <a:rPr lang="en-US" altLang="en-US" sz="2800" dirty="0"/>
              <a:t>and </a:t>
            </a:r>
            <a:r>
              <a:rPr lang="en-US" altLang="en-US" sz="2800" dirty="0">
                <a:solidFill>
                  <a:schemeClr val="hlink"/>
                </a:solidFill>
              </a:rPr>
              <a:t>DEC </a:t>
            </a:r>
            <a:r>
              <a:rPr lang="en-US" altLang="en-US" sz="2800" dirty="0"/>
              <a:t>computers </a:t>
            </a:r>
            <a:r>
              <a:rPr lang="en-US" altLang="en-US" sz="2800" dirty="0" smtClean="0"/>
              <a:t/>
            </a:r>
            <a:br>
              <a:rPr lang="en-US" altLang="en-US" sz="2800" dirty="0" smtClean="0"/>
            </a:br>
            <a:r>
              <a:rPr lang="en-US" altLang="en-US" sz="2800" dirty="0" smtClean="0"/>
              <a:t>(</a:t>
            </a:r>
            <a:r>
              <a:rPr lang="en-US" altLang="en-US" sz="2800" dirty="0"/>
              <a:t>transistors) 1960’s</a:t>
            </a:r>
          </a:p>
          <a:p>
            <a:pPr lvl="1"/>
            <a:r>
              <a:rPr lang="en-US" altLang="en-US" sz="2400" dirty="0" smtClean="0"/>
              <a:t>Mainframe Era</a:t>
            </a:r>
          </a:p>
          <a:p>
            <a:r>
              <a:rPr lang="en-US" altLang="en-US" sz="3200" dirty="0" smtClean="0">
                <a:solidFill>
                  <a:schemeClr val="hlink"/>
                </a:solidFill>
              </a:rPr>
              <a:t>Microprocessors</a:t>
            </a:r>
            <a:r>
              <a:rPr lang="en-US" altLang="en-US" sz="3200" dirty="0" smtClean="0"/>
              <a:t> </a:t>
            </a:r>
            <a:r>
              <a:rPr lang="en-US" altLang="en-US" sz="3200" dirty="0"/>
              <a:t>and </a:t>
            </a:r>
            <a:r>
              <a:rPr lang="en-US" altLang="en-US" sz="3200" dirty="0">
                <a:solidFill>
                  <a:schemeClr val="hlink"/>
                </a:solidFill>
              </a:rPr>
              <a:t>Integrated Circuits</a:t>
            </a:r>
          </a:p>
          <a:p>
            <a:pPr lvl="1"/>
            <a:r>
              <a:rPr lang="en-US" altLang="en-US" sz="2400" dirty="0"/>
              <a:t>Personal Computing developed </a:t>
            </a:r>
            <a:r>
              <a:rPr lang="en-US" altLang="en-US" sz="2400" dirty="0" smtClean="0"/>
              <a:t>1970s</a:t>
            </a:r>
          </a:p>
          <a:p>
            <a:pPr lvl="1"/>
            <a:r>
              <a:rPr lang="en-US" altLang="en-US" sz="2400" dirty="0" smtClean="0"/>
              <a:t>Floppy disks and </a:t>
            </a:r>
            <a:r>
              <a:rPr lang="en-US" altLang="en-US" dirty="0" smtClean="0"/>
              <a:t>Hard drives</a:t>
            </a:r>
            <a:endParaRPr lang="en-US" altLang="en-US" sz="2400" dirty="0"/>
          </a:p>
          <a:p>
            <a:pPr lvl="1"/>
            <a:r>
              <a:rPr lang="en-US" altLang="en-US" dirty="0" smtClean="0"/>
              <a:t>Commodore</a:t>
            </a:r>
            <a:r>
              <a:rPr lang="en-US" altLang="en-US" sz="2400" dirty="0" smtClean="0"/>
              <a:t>, </a:t>
            </a:r>
            <a:r>
              <a:rPr lang="en-US" altLang="en-US" dirty="0"/>
              <a:t>Atari, </a:t>
            </a:r>
            <a:r>
              <a:rPr lang="en-US" altLang="en-US" sz="2400" dirty="0" smtClean="0"/>
              <a:t>Apple, IBM </a:t>
            </a:r>
          </a:p>
          <a:p>
            <a:pPr lvl="1"/>
            <a:r>
              <a:rPr lang="en-US" altLang="en-US" sz="2400" dirty="0" smtClean="0"/>
              <a:t>Movie: </a:t>
            </a:r>
            <a:r>
              <a:rPr lang="en-US" altLang="en-US" sz="2400" i="1" dirty="0" smtClean="0">
                <a:solidFill>
                  <a:schemeClr val="accent2">
                    <a:lumMod val="75000"/>
                  </a:schemeClr>
                </a:solidFill>
              </a:rPr>
              <a:t>Pirates of Silicon Valley</a:t>
            </a:r>
            <a:endParaRPr lang="en-US" altLang="en-US" sz="2400" i="1" dirty="0" smtClean="0">
              <a:solidFill>
                <a:schemeClr val="accent2">
                  <a:lumMod val="75000"/>
                </a:schemeClr>
              </a:solidFill>
              <a:sym typeface="Wingdings"/>
            </a:endParaRPr>
          </a:p>
          <a:p>
            <a:pPr lvl="1"/>
            <a:r>
              <a:rPr lang="en-US" altLang="en-US" i="1" dirty="0" smtClean="0">
                <a:solidFill>
                  <a:schemeClr val="accent2">
                    <a:lumMod val="50000"/>
                  </a:schemeClr>
                </a:solidFill>
                <a:sym typeface="Wingdings"/>
              </a:rPr>
              <a:t>What computer devices do we use today?</a:t>
            </a:r>
            <a:endParaRPr lang="en-US" altLang="en-US" sz="2400" i="1" dirty="0">
              <a:solidFill>
                <a:schemeClr val="accent2">
                  <a:lumMod val="50000"/>
                </a:schemeClr>
              </a:solidFill>
            </a:endParaRPr>
          </a:p>
        </p:txBody>
      </p:sp>
      <p:pic>
        <p:nvPicPr>
          <p:cNvPr id="9" name="Picture 8"/>
          <p:cNvPicPr>
            <a:picLocks noChangeAspect="1"/>
          </p:cNvPicPr>
          <p:nvPr/>
        </p:nvPicPr>
        <p:blipFill>
          <a:blip r:embed="rId4"/>
          <a:stretch>
            <a:fillRect/>
          </a:stretch>
        </p:blipFill>
        <p:spPr>
          <a:xfrm>
            <a:off x="6714310" y="1190167"/>
            <a:ext cx="2010590" cy="2759536"/>
          </a:xfrm>
          <a:prstGeom prst="rect">
            <a:avLst/>
          </a:prstGeom>
        </p:spPr>
      </p:pic>
    </p:spTree>
    <p:extLst>
      <p:ext uri="{BB962C8B-B14F-4D97-AF65-F5344CB8AC3E}">
        <p14:creationId xmlns:p14="http://schemas.microsoft.com/office/powerpoint/2010/main" val="7537152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359427">
                                            <p:txEl>
                                              <p:pRg st="0" end="0"/>
                                            </p:txEl>
                                          </p:spTgt>
                                        </p:tgtEl>
                                        <p:attrNameLst>
                                          <p:attrName>style.visibility</p:attrName>
                                        </p:attrNameLst>
                                      </p:cBhvr>
                                      <p:to>
                                        <p:strVal val="visible"/>
                                      </p:to>
                                    </p:set>
                                    <p:anim calcmode="lin" valueType="num">
                                      <p:cBhvr additive="base">
                                        <p:cTn id="7" dur="500" fill="hold"/>
                                        <p:tgtEl>
                                          <p:spTgt spid="35942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59427">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359427">
                                            <p:txEl>
                                              <p:pRg st="1" end="1"/>
                                            </p:txEl>
                                          </p:spTgt>
                                        </p:tgtEl>
                                        <p:attrNameLst>
                                          <p:attrName>style.visibility</p:attrName>
                                        </p:attrNameLst>
                                      </p:cBhvr>
                                      <p:to>
                                        <p:strVal val="visible"/>
                                      </p:to>
                                    </p:set>
                                    <p:anim calcmode="lin" valueType="num">
                                      <p:cBhvr additive="base">
                                        <p:cTn id="12" dur="500" fill="hold"/>
                                        <p:tgtEl>
                                          <p:spTgt spid="359427">
                                            <p:txEl>
                                              <p:pRg st="1" end="1"/>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59427">
                                            <p:txEl>
                                              <p:pRg st="1" end="1"/>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359427">
                                            <p:txEl>
                                              <p:pRg st="2" end="2"/>
                                            </p:txEl>
                                          </p:spTgt>
                                        </p:tgtEl>
                                        <p:attrNameLst>
                                          <p:attrName>style.visibility</p:attrName>
                                        </p:attrNameLst>
                                      </p:cBhvr>
                                      <p:to>
                                        <p:strVal val="visible"/>
                                      </p:to>
                                    </p:set>
                                    <p:anim calcmode="lin" valueType="num">
                                      <p:cBhvr additive="base">
                                        <p:cTn id="17" dur="500" fill="hold"/>
                                        <p:tgtEl>
                                          <p:spTgt spid="359427">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59427">
                                            <p:txEl>
                                              <p:pRg st="2" end="2"/>
                                            </p:txEl>
                                          </p:spTgt>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359427">
                                            <p:txEl>
                                              <p:pRg st="3" end="3"/>
                                            </p:txEl>
                                          </p:spTgt>
                                        </p:tgtEl>
                                        <p:attrNameLst>
                                          <p:attrName>style.visibility</p:attrName>
                                        </p:attrNameLst>
                                      </p:cBhvr>
                                      <p:to>
                                        <p:strVal val="visible"/>
                                      </p:to>
                                    </p:set>
                                    <p:anim calcmode="lin" valueType="num">
                                      <p:cBhvr additive="base">
                                        <p:cTn id="22" dur="500" fill="hold"/>
                                        <p:tgtEl>
                                          <p:spTgt spid="359427">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59427">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0" nodeType="clickEffect">
                                  <p:stCondLst>
                                    <p:cond delay="0"/>
                                  </p:stCondLst>
                                  <p:childTnLst>
                                    <p:set>
                                      <p:cBhvr>
                                        <p:cTn id="27" dur="1" fill="hold">
                                          <p:stCondLst>
                                            <p:cond delay="0"/>
                                          </p:stCondLst>
                                        </p:cTn>
                                        <p:tgtEl>
                                          <p:spTgt spid="359427">
                                            <p:txEl>
                                              <p:pRg st="4" end="4"/>
                                            </p:txEl>
                                          </p:spTgt>
                                        </p:tgtEl>
                                        <p:attrNameLst>
                                          <p:attrName>style.visibility</p:attrName>
                                        </p:attrNameLst>
                                      </p:cBhvr>
                                      <p:to>
                                        <p:strVal val="visible"/>
                                      </p:to>
                                    </p:set>
                                    <p:anim calcmode="lin" valueType="num">
                                      <p:cBhvr additive="base">
                                        <p:cTn id="28" dur="500" fill="hold"/>
                                        <p:tgtEl>
                                          <p:spTgt spid="359427">
                                            <p:txEl>
                                              <p:pRg st="4" end="4"/>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59427">
                                            <p:txEl>
                                              <p:pRg st="4" end="4"/>
                                            </p:txEl>
                                          </p:spTgt>
                                        </p:tgtEl>
                                        <p:attrNameLst>
                                          <p:attrName>ppt_y</p:attrName>
                                        </p:attrNameLst>
                                      </p:cBhvr>
                                      <p:tavLst>
                                        <p:tav tm="0">
                                          <p:val>
                                            <p:strVal val="1+#ppt_h/2"/>
                                          </p:val>
                                        </p:tav>
                                        <p:tav tm="100000">
                                          <p:val>
                                            <p:strVal val="#ppt_y"/>
                                          </p:val>
                                        </p:tav>
                                      </p:tavLst>
                                    </p:anim>
                                  </p:childTnLst>
                                </p:cTn>
                              </p:par>
                            </p:childTnLst>
                          </p:cTn>
                        </p:par>
                        <p:par>
                          <p:cTn id="30" fill="hold">
                            <p:stCondLst>
                              <p:cond delay="500"/>
                            </p:stCondLst>
                            <p:childTnLst>
                              <p:par>
                                <p:cTn id="31" presetID="2" presetClass="entr" presetSubtype="4" fill="hold" grpId="0" nodeType="afterEffect">
                                  <p:stCondLst>
                                    <p:cond delay="0"/>
                                  </p:stCondLst>
                                  <p:childTnLst>
                                    <p:set>
                                      <p:cBhvr>
                                        <p:cTn id="32" dur="1" fill="hold">
                                          <p:stCondLst>
                                            <p:cond delay="0"/>
                                          </p:stCondLst>
                                        </p:cTn>
                                        <p:tgtEl>
                                          <p:spTgt spid="359427">
                                            <p:txEl>
                                              <p:pRg st="5" end="5"/>
                                            </p:txEl>
                                          </p:spTgt>
                                        </p:tgtEl>
                                        <p:attrNameLst>
                                          <p:attrName>style.visibility</p:attrName>
                                        </p:attrNameLst>
                                      </p:cBhvr>
                                      <p:to>
                                        <p:strVal val="visible"/>
                                      </p:to>
                                    </p:set>
                                    <p:anim calcmode="lin" valueType="num">
                                      <p:cBhvr additive="base">
                                        <p:cTn id="33" dur="500" fill="hold"/>
                                        <p:tgtEl>
                                          <p:spTgt spid="359427">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59427">
                                            <p:txEl>
                                              <p:pRg st="5" end="5"/>
                                            </p:txEl>
                                          </p:spTgt>
                                        </p:tgtEl>
                                        <p:attrNameLst>
                                          <p:attrName>ppt_y</p:attrName>
                                        </p:attrNameLst>
                                      </p:cBhvr>
                                      <p:tavLst>
                                        <p:tav tm="0">
                                          <p:val>
                                            <p:strVal val="1+#ppt_h/2"/>
                                          </p:val>
                                        </p:tav>
                                        <p:tav tm="100000">
                                          <p:val>
                                            <p:strVal val="#ppt_y"/>
                                          </p:val>
                                        </p:tav>
                                      </p:tavLst>
                                    </p:anim>
                                  </p:childTnLst>
                                </p:cTn>
                              </p:par>
                            </p:childTnLst>
                          </p:cTn>
                        </p:par>
                        <p:par>
                          <p:cTn id="35" fill="hold">
                            <p:stCondLst>
                              <p:cond delay="1000"/>
                            </p:stCondLst>
                            <p:childTnLst>
                              <p:par>
                                <p:cTn id="36" presetID="2" presetClass="entr" presetSubtype="4" fill="hold" grpId="0" nodeType="afterEffect">
                                  <p:stCondLst>
                                    <p:cond delay="0"/>
                                  </p:stCondLst>
                                  <p:childTnLst>
                                    <p:set>
                                      <p:cBhvr>
                                        <p:cTn id="37" dur="1" fill="hold">
                                          <p:stCondLst>
                                            <p:cond delay="0"/>
                                          </p:stCondLst>
                                        </p:cTn>
                                        <p:tgtEl>
                                          <p:spTgt spid="359427">
                                            <p:txEl>
                                              <p:pRg st="6" end="6"/>
                                            </p:txEl>
                                          </p:spTgt>
                                        </p:tgtEl>
                                        <p:attrNameLst>
                                          <p:attrName>style.visibility</p:attrName>
                                        </p:attrNameLst>
                                      </p:cBhvr>
                                      <p:to>
                                        <p:strVal val="visible"/>
                                      </p:to>
                                    </p:set>
                                    <p:anim calcmode="lin" valueType="num">
                                      <p:cBhvr additive="base">
                                        <p:cTn id="38" dur="500" fill="hold"/>
                                        <p:tgtEl>
                                          <p:spTgt spid="359427">
                                            <p:txEl>
                                              <p:pRg st="6" end="6"/>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59427">
                                            <p:txEl>
                                              <p:pRg st="6" end="6"/>
                                            </p:txEl>
                                          </p:spTgt>
                                        </p:tgtEl>
                                        <p:attrNameLst>
                                          <p:attrName>ppt_y</p:attrName>
                                        </p:attrNameLst>
                                      </p:cBhvr>
                                      <p:tavLst>
                                        <p:tav tm="0">
                                          <p:val>
                                            <p:strVal val="1+#ppt_h/2"/>
                                          </p:val>
                                        </p:tav>
                                        <p:tav tm="100000">
                                          <p:val>
                                            <p:strVal val="#ppt_y"/>
                                          </p:val>
                                        </p:tav>
                                      </p:tavLst>
                                    </p:anim>
                                  </p:childTnLst>
                                </p:cTn>
                              </p:par>
                            </p:childTnLst>
                          </p:cTn>
                        </p:par>
                        <p:par>
                          <p:cTn id="40" fill="hold">
                            <p:stCondLst>
                              <p:cond delay="1500"/>
                            </p:stCondLst>
                            <p:childTnLst>
                              <p:par>
                                <p:cTn id="41" presetID="2" presetClass="entr" presetSubtype="4" fill="hold" grpId="0" nodeType="afterEffect">
                                  <p:stCondLst>
                                    <p:cond delay="0"/>
                                  </p:stCondLst>
                                  <p:childTnLst>
                                    <p:set>
                                      <p:cBhvr>
                                        <p:cTn id="42" dur="1" fill="hold">
                                          <p:stCondLst>
                                            <p:cond delay="0"/>
                                          </p:stCondLst>
                                        </p:cTn>
                                        <p:tgtEl>
                                          <p:spTgt spid="359427">
                                            <p:txEl>
                                              <p:pRg st="7" end="7"/>
                                            </p:txEl>
                                          </p:spTgt>
                                        </p:tgtEl>
                                        <p:attrNameLst>
                                          <p:attrName>style.visibility</p:attrName>
                                        </p:attrNameLst>
                                      </p:cBhvr>
                                      <p:to>
                                        <p:strVal val="visible"/>
                                      </p:to>
                                    </p:set>
                                    <p:anim calcmode="lin" valueType="num">
                                      <p:cBhvr additive="base">
                                        <p:cTn id="43" dur="500" fill="hold"/>
                                        <p:tgtEl>
                                          <p:spTgt spid="359427">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59427">
                                            <p:txEl>
                                              <p:pRg st="7" end="7"/>
                                            </p:txEl>
                                          </p:spTgt>
                                        </p:tgtEl>
                                        <p:attrNameLst>
                                          <p:attrName>ppt_y</p:attrName>
                                        </p:attrNameLst>
                                      </p:cBhvr>
                                      <p:tavLst>
                                        <p:tav tm="0">
                                          <p:val>
                                            <p:strVal val="1+#ppt_h/2"/>
                                          </p:val>
                                        </p:tav>
                                        <p:tav tm="100000">
                                          <p:val>
                                            <p:strVal val="#ppt_y"/>
                                          </p:val>
                                        </p:tav>
                                      </p:tavLst>
                                    </p:anim>
                                  </p:childTnLst>
                                </p:cTn>
                              </p:par>
                            </p:childTnLst>
                          </p:cTn>
                        </p:par>
                        <p:par>
                          <p:cTn id="45" fill="hold">
                            <p:stCondLst>
                              <p:cond delay="2000"/>
                            </p:stCondLst>
                            <p:childTnLst>
                              <p:par>
                                <p:cTn id="46" presetID="2" presetClass="entr" presetSubtype="4" fill="hold" grpId="0" nodeType="afterEffect">
                                  <p:stCondLst>
                                    <p:cond delay="0"/>
                                  </p:stCondLst>
                                  <p:childTnLst>
                                    <p:set>
                                      <p:cBhvr>
                                        <p:cTn id="47" dur="1" fill="hold">
                                          <p:stCondLst>
                                            <p:cond delay="0"/>
                                          </p:stCondLst>
                                        </p:cTn>
                                        <p:tgtEl>
                                          <p:spTgt spid="359427">
                                            <p:txEl>
                                              <p:pRg st="8" end="8"/>
                                            </p:txEl>
                                          </p:spTgt>
                                        </p:tgtEl>
                                        <p:attrNameLst>
                                          <p:attrName>style.visibility</p:attrName>
                                        </p:attrNameLst>
                                      </p:cBhvr>
                                      <p:to>
                                        <p:strVal val="visible"/>
                                      </p:to>
                                    </p:set>
                                    <p:anim calcmode="lin" valueType="num">
                                      <p:cBhvr additive="base">
                                        <p:cTn id="48" dur="500" fill="hold"/>
                                        <p:tgtEl>
                                          <p:spTgt spid="359427">
                                            <p:txEl>
                                              <p:pRg st="8" end="8"/>
                                            </p:txEl>
                                          </p:spTgt>
                                        </p:tgtEl>
                                        <p:attrNameLst>
                                          <p:attrName>ppt_x</p:attrName>
                                        </p:attrNameLst>
                                      </p:cBhvr>
                                      <p:tavLst>
                                        <p:tav tm="0">
                                          <p:val>
                                            <p:strVal val="#ppt_x"/>
                                          </p:val>
                                        </p:tav>
                                        <p:tav tm="100000">
                                          <p:val>
                                            <p:strVal val="#ppt_x"/>
                                          </p:val>
                                        </p:tav>
                                      </p:tavLst>
                                    </p:anim>
                                    <p:anim calcmode="lin" valueType="num">
                                      <p:cBhvr additive="base">
                                        <p:cTn id="49" dur="500" fill="hold"/>
                                        <p:tgtEl>
                                          <p:spTgt spid="359427">
                                            <p:txEl>
                                              <p:pRg st="8" end="8"/>
                                            </p:txEl>
                                          </p:spTgt>
                                        </p:tgtEl>
                                        <p:attrNameLst>
                                          <p:attrName>ppt_y</p:attrName>
                                        </p:attrNameLst>
                                      </p:cBhvr>
                                      <p:tavLst>
                                        <p:tav tm="0">
                                          <p:val>
                                            <p:strVal val="1+#ppt_h/2"/>
                                          </p:val>
                                        </p:tav>
                                        <p:tav tm="100000">
                                          <p:val>
                                            <p:strVal val="#ppt_y"/>
                                          </p:val>
                                        </p:tav>
                                      </p:tavLst>
                                    </p:anim>
                                  </p:childTnLst>
                                </p:cTn>
                              </p:par>
                            </p:childTnLst>
                          </p:cTn>
                        </p:par>
                        <p:par>
                          <p:cTn id="50" fill="hold">
                            <p:stCondLst>
                              <p:cond delay="2500"/>
                            </p:stCondLst>
                            <p:childTnLst>
                              <p:par>
                                <p:cTn id="51" presetID="2" presetClass="entr" presetSubtype="4" fill="hold" grpId="0" nodeType="afterEffect">
                                  <p:stCondLst>
                                    <p:cond delay="0"/>
                                  </p:stCondLst>
                                  <p:childTnLst>
                                    <p:set>
                                      <p:cBhvr>
                                        <p:cTn id="52" dur="1" fill="hold">
                                          <p:stCondLst>
                                            <p:cond delay="0"/>
                                          </p:stCondLst>
                                        </p:cTn>
                                        <p:tgtEl>
                                          <p:spTgt spid="359427">
                                            <p:txEl>
                                              <p:pRg st="9" end="9"/>
                                            </p:txEl>
                                          </p:spTgt>
                                        </p:tgtEl>
                                        <p:attrNameLst>
                                          <p:attrName>style.visibility</p:attrName>
                                        </p:attrNameLst>
                                      </p:cBhvr>
                                      <p:to>
                                        <p:strVal val="visible"/>
                                      </p:to>
                                    </p:set>
                                    <p:anim calcmode="lin" valueType="num">
                                      <p:cBhvr additive="base">
                                        <p:cTn id="53" dur="500" fill="hold"/>
                                        <p:tgtEl>
                                          <p:spTgt spid="359427">
                                            <p:txEl>
                                              <p:pRg st="9" end="9"/>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59427">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27"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4"/>
          <p:cNvSpPr>
            <a:spLocks noGrp="1"/>
          </p:cNvSpPr>
          <p:nvPr>
            <p:ph type="sldNum" sz="quarter" idx="11"/>
          </p:nvPr>
        </p:nvSpPr>
        <p:spPr/>
        <p:txBody>
          <a:bodyPr/>
          <a:lstStyle/>
          <a:p>
            <a:fld id="{376F59D9-0DA3-0546-9B2D-9A7191991AF0}" type="slidenum">
              <a:rPr lang="en-US" altLang="en-US"/>
              <a:pPr/>
              <a:t>5</a:t>
            </a:fld>
            <a:endParaRPr lang="en-US" altLang="en-US"/>
          </a:p>
        </p:txBody>
      </p:sp>
      <p:sp>
        <p:nvSpPr>
          <p:cNvPr id="525314" name="Rectangle 13"/>
          <p:cNvSpPr>
            <a:spLocks noGrp="1" noChangeArrowheads="1"/>
          </p:cNvSpPr>
          <p:nvPr>
            <p:ph type="body" idx="1"/>
          </p:nvPr>
        </p:nvSpPr>
        <p:spPr>
          <a:xfrm>
            <a:off x="176213" y="1213575"/>
            <a:ext cx="8458200" cy="4692650"/>
          </a:xfrm>
          <a:ln/>
        </p:spPr>
        <p:txBody>
          <a:bodyPr/>
          <a:lstStyle/>
          <a:p>
            <a:pPr>
              <a:lnSpc>
                <a:spcPct val="80000"/>
              </a:lnSpc>
            </a:pPr>
            <a:r>
              <a:rPr lang="en-US" altLang="en-US" sz="2800" dirty="0"/>
              <a:t>Information system: </a:t>
            </a:r>
          </a:p>
          <a:p>
            <a:pPr lvl="1">
              <a:lnSpc>
                <a:spcPct val="80000"/>
              </a:lnSpc>
            </a:pPr>
            <a:r>
              <a:rPr lang="en-US" altLang="en-US" sz="2400" dirty="0"/>
              <a:t>Set of interrelated components (</a:t>
            </a:r>
            <a:r>
              <a:rPr lang="en-US" altLang="en-US" sz="2000" i="1" dirty="0"/>
              <a:t>hardware and software) </a:t>
            </a:r>
          </a:p>
          <a:p>
            <a:pPr lvl="1">
              <a:lnSpc>
                <a:spcPct val="80000"/>
              </a:lnSpc>
            </a:pPr>
            <a:r>
              <a:rPr lang="en-US" altLang="en-US" sz="2400" dirty="0"/>
              <a:t>Collect, process, store, and distribute information</a:t>
            </a:r>
          </a:p>
          <a:p>
            <a:pPr lvl="1">
              <a:lnSpc>
                <a:spcPct val="80000"/>
              </a:lnSpc>
            </a:pPr>
            <a:r>
              <a:rPr lang="en-US" altLang="en-US" sz="2400" dirty="0"/>
              <a:t>Support decision making, coordination, and </a:t>
            </a:r>
            <a:r>
              <a:rPr lang="en-US" altLang="en-US" sz="2400" dirty="0" smtClean="0"/>
              <a:t>control</a:t>
            </a:r>
            <a:endParaRPr lang="en-US" altLang="en-US" sz="2400" dirty="0"/>
          </a:p>
        </p:txBody>
      </p:sp>
      <p:pic>
        <p:nvPicPr>
          <p:cNvPr id="525318" name="Picture 7" descr="Fig-1-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717" y="3054412"/>
            <a:ext cx="8458200" cy="3439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25317" name="Rectangle 5"/>
          <p:cNvSpPr>
            <a:spLocks noGrp="1" noChangeArrowheads="1"/>
          </p:cNvSpPr>
          <p:nvPr>
            <p:ph type="title"/>
          </p:nvPr>
        </p:nvSpPr>
        <p:spPr/>
        <p:txBody>
          <a:bodyPr/>
          <a:lstStyle/>
          <a:p>
            <a:r>
              <a:rPr lang="en-US" altLang="en-US" dirty="0" smtClean="0"/>
              <a:t>Perspectives </a:t>
            </a:r>
            <a:r>
              <a:rPr lang="en-US" altLang="en-US" dirty="0"/>
              <a:t>on Information Systems</a:t>
            </a:r>
          </a:p>
        </p:txBody>
      </p:sp>
      <p:sp>
        <p:nvSpPr>
          <p:cNvPr id="525321" name="Text Box 4"/>
          <p:cNvSpPr txBox="1">
            <a:spLocks noChangeArrowheads="1"/>
          </p:cNvSpPr>
          <p:nvPr/>
        </p:nvSpPr>
        <p:spPr bwMode="auto">
          <a:xfrm>
            <a:off x="122238" y="2753433"/>
            <a:ext cx="8566150" cy="29051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eaLnBrk="0" fontAlgn="base" hangingPunct="0">
              <a:spcBef>
                <a:spcPct val="0"/>
              </a:spcBef>
              <a:spcAft>
                <a:spcPct val="0"/>
              </a:spcAft>
              <a:defRPr sz="2400">
                <a:solidFill>
                  <a:schemeClr val="tx1"/>
                </a:solidFill>
                <a:latin typeface="Times New Roman" charset="0"/>
              </a:defRPr>
            </a:lvl6pPr>
            <a:lvl7pPr marL="2971800" indent="-228600" eaLnBrk="0" fontAlgn="base" hangingPunct="0">
              <a:spcBef>
                <a:spcPct val="0"/>
              </a:spcBef>
              <a:spcAft>
                <a:spcPct val="0"/>
              </a:spcAft>
              <a:defRPr sz="2400">
                <a:solidFill>
                  <a:schemeClr val="tx1"/>
                </a:solidFill>
                <a:latin typeface="Times New Roman" charset="0"/>
              </a:defRPr>
            </a:lvl7pPr>
            <a:lvl8pPr marL="3429000" indent="-228600" eaLnBrk="0" fontAlgn="base" hangingPunct="0">
              <a:spcBef>
                <a:spcPct val="0"/>
              </a:spcBef>
              <a:spcAft>
                <a:spcPct val="0"/>
              </a:spcAft>
              <a:defRPr sz="2400">
                <a:solidFill>
                  <a:schemeClr val="tx1"/>
                </a:solidFill>
                <a:latin typeface="Times New Roman" charset="0"/>
              </a:defRPr>
            </a:lvl8pPr>
            <a:lvl9pPr marL="3886200" indent="-228600" eaLnBrk="0" fontAlgn="base" hangingPunct="0">
              <a:spcBef>
                <a:spcPct val="0"/>
              </a:spcBef>
              <a:spcAft>
                <a:spcPct val="0"/>
              </a:spcAft>
              <a:defRPr sz="2400">
                <a:solidFill>
                  <a:schemeClr val="tx1"/>
                </a:solidFill>
                <a:latin typeface="Times New Roman" charset="0"/>
              </a:defRPr>
            </a:lvl9pPr>
          </a:lstStyle>
          <a:p>
            <a:pPr eaLnBrk="1" hangingPunct="1">
              <a:spcBef>
                <a:spcPct val="50000"/>
              </a:spcBef>
            </a:pPr>
            <a:r>
              <a:rPr lang="en-US" altLang="en-US" sz="1300" b="1" dirty="0">
                <a:latin typeface="Arial" charset="0"/>
              </a:rPr>
              <a:t>Raw data from a supermarket checkout counter can be processed and organized to produce information.</a:t>
            </a:r>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
        <p:nvSpPr>
          <p:cNvPr id="3" name="Rectangle 2"/>
          <p:cNvSpPr/>
          <p:nvPr/>
        </p:nvSpPr>
        <p:spPr>
          <a:xfrm>
            <a:off x="1231719" y="6066135"/>
            <a:ext cx="6604362" cy="461665"/>
          </a:xfrm>
          <a:prstGeom prst="rect">
            <a:avLst/>
          </a:prstGeom>
        </p:spPr>
        <p:txBody>
          <a:bodyPr wrap="square">
            <a:spAutoFit/>
          </a:bodyPr>
          <a:lstStyle/>
          <a:p>
            <a:r>
              <a:rPr lang="en-US" altLang="en-US" sz="2400" b="1" i="1" dirty="0" smtClean="0">
                <a:solidFill>
                  <a:schemeClr val="accent2">
                    <a:lumMod val="50000"/>
                  </a:schemeClr>
                </a:solidFill>
                <a:sym typeface="Wingdings"/>
              </a:rPr>
              <a:t>What </a:t>
            </a:r>
            <a:r>
              <a:rPr lang="en-US" altLang="en-US" sz="2400" b="1" i="1" smtClean="0">
                <a:solidFill>
                  <a:schemeClr val="accent2">
                    <a:lumMod val="50000"/>
                  </a:schemeClr>
                </a:solidFill>
                <a:sym typeface="Wingdings"/>
              </a:rPr>
              <a:t>are data sources that are used </a:t>
            </a:r>
            <a:r>
              <a:rPr lang="en-US" altLang="en-US" sz="2400" b="1" i="1" dirty="0" smtClean="0">
                <a:solidFill>
                  <a:schemeClr val="accent2">
                    <a:lumMod val="50000"/>
                  </a:schemeClr>
                </a:solidFill>
                <a:sym typeface="Wingdings"/>
              </a:rPr>
              <a:t>today?</a:t>
            </a:r>
            <a:endParaRPr lang="en-US" sz="2400" b="1" dirty="0"/>
          </a:p>
        </p:txBody>
      </p:sp>
    </p:spTree>
    <p:extLst>
      <p:ext uri="{BB962C8B-B14F-4D97-AF65-F5344CB8AC3E}">
        <p14:creationId xmlns:p14="http://schemas.microsoft.com/office/powerpoint/2010/main" val="171187961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525318"/>
                                        </p:tgtEl>
                                        <p:attrNameLst>
                                          <p:attrName>style.visibility</p:attrName>
                                        </p:attrNameLst>
                                      </p:cBhvr>
                                      <p:to>
                                        <p:strVal val="visible"/>
                                      </p:to>
                                    </p:set>
                                    <p:animEffect transition="in" filter="barn(inVertical)">
                                      <p:cBhvr>
                                        <p:cTn id="7" dur="500"/>
                                        <p:tgtEl>
                                          <p:spTgt spid="5253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5"/>
          <p:cNvSpPr>
            <a:spLocks noGrp="1"/>
          </p:cNvSpPr>
          <p:nvPr>
            <p:ph type="sldNum" sz="quarter" idx="11"/>
          </p:nvPr>
        </p:nvSpPr>
        <p:spPr/>
        <p:txBody>
          <a:bodyPr/>
          <a:lstStyle/>
          <a:p>
            <a:fld id="{4FDC7FBD-551D-BB42-91A7-8AF4D6A958F5}" type="slidenum">
              <a:rPr lang="en-US" altLang="en-US"/>
              <a:pPr/>
              <a:t>6</a:t>
            </a:fld>
            <a:endParaRPr lang="en-US" altLang="en-US"/>
          </a:p>
        </p:txBody>
      </p:sp>
      <p:sp>
        <p:nvSpPr>
          <p:cNvPr id="596996" name="Rectangle 4"/>
          <p:cNvSpPr>
            <a:spLocks noGrp="1" noChangeArrowheads="1"/>
          </p:cNvSpPr>
          <p:nvPr>
            <p:ph type="title"/>
          </p:nvPr>
        </p:nvSpPr>
        <p:spPr>
          <a:xfrm>
            <a:off x="304800" y="95976"/>
            <a:ext cx="8458200" cy="920750"/>
          </a:xfrm>
        </p:spPr>
        <p:txBody>
          <a:bodyPr/>
          <a:lstStyle/>
          <a:p>
            <a:r>
              <a:rPr lang="en-US" altLang="en-US" sz="4000" dirty="0" smtClean="0"/>
              <a:t>Activities </a:t>
            </a:r>
            <a:r>
              <a:rPr lang="en-US" altLang="en-US" sz="4000" dirty="0"/>
              <a:t>of an Information System</a:t>
            </a:r>
          </a:p>
        </p:txBody>
      </p:sp>
      <p:sp>
        <p:nvSpPr>
          <p:cNvPr id="596994" name="Rectangle 13"/>
          <p:cNvSpPr>
            <a:spLocks noGrp="1" noChangeArrowheads="1"/>
          </p:cNvSpPr>
          <p:nvPr>
            <p:ph type="body" sz="half" idx="1"/>
          </p:nvPr>
        </p:nvSpPr>
        <p:spPr>
          <a:xfrm>
            <a:off x="182880" y="1270000"/>
            <a:ext cx="8656320" cy="5410200"/>
          </a:xfrm>
          <a:ln/>
        </p:spPr>
        <p:txBody>
          <a:bodyPr/>
          <a:lstStyle/>
          <a:p>
            <a:pPr>
              <a:lnSpc>
                <a:spcPct val="80000"/>
              </a:lnSpc>
              <a:spcBef>
                <a:spcPct val="25000"/>
              </a:spcBef>
            </a:pPr>
            <a:r>
              <a:rPr lang="en-US" altLang="en-US" sz="2400" dirty="0" smtClean="0"/>
              <a:t>Four </a:t>
            </a:r>
            <a:r>
              <a:rPr lang="en-US" altLang="en-US" sz="2400" dirty="0"/>
              <a:t>activities produce information organizations </a:t>
            </a:r>
            <a:r>
              <a:rPr lang="en-US" altLang="en-US" sz="2400" dirty="0" smtClean="0"/>
              <a:t>need</a:t>
            </a:r>
            <a:endParaRPr lang="en-US" altLang="en-US" sz="2400" dirty="0"/>
          </a:p>
          <a:p>
            <a:pPr lvl="1">
              <a:lnSpc>
                <a:spcPct val="90000"/>
              </a:lnSpc>
              <a:spcBef>
                <a:spcPct val="25000"/>
              </a:spcBef>
            </a:pPr>
            <a:r>
              <a:rPr lang="en-US" altLang="en-US" sz="2000" i="1" dirty="0">
                <a:solidFill>
                  <a:srgbClr val="3333FF"/>
                </a:solidFill>
              </a:rPr>
              <a:t>Input:</a:t>
            </a:r>
            <a:r>
              <a:rPr lang="en-US" altLang="en-US" sz="2000" dirty="0"/>
              <a:t> Captures data from organization &amp; environment</a:t>
            </a:r>
          </a:p>
          <a:p>
            <a:pPr lvl="1">
              <a:lnSpc>
                <a:spcPct val="90000"/>
              </a:lnSpc>
              <a:spcBef>
                <a:spcPct val="25000"/>
              </a:spcBef>
            </a:pPr>
            <a:r>
              <a:rPr lang="en-US" altLang="en-US" sz="2000" i="1" dirty="0">
                <a:solidFill>
                  <a:srgbClr val="3333FF"/>
                </a:solidFill>
              </a:rPr>
              <a:t>Processing:</a:t>
            </a:r>
            <a:r>
              <a:rPr lang="en-US" altLang="en-US" sz="2000" dirty="0"/>
              <a:t> Converts raw data into meaningful information</a:t>
            </a:r>
          </a:p>
          <a:p>
            <a:pPr lvl="1">
              <a:lnSpc>
                <a:spcPct val="90000"/>
              </a:lnSpc>
              <a:spcBef>
                <a:spcPct val="25000"/>
              </a:spcBef>
            </a:pPr>
            <a:r>
              <a:rPr lang="en-US" altLang="en-US" sz="2000" i="1" dirty="0">
                <a:solidFill>
                  <a:srgbClr val="3333FF"/>
                </a:solidFill>
              </a:rPr>
              <a:t>Output:</a:t>
            </a:r>
            <a:r>
              <a:rPr lang="en-US" altLang="en-US" sz="2000" dirty="0"/>
              <a:t> Transfers information to people or activities for use</a:t>
            </a:r>
          </a:p>
          <a:p>
            <a:pPr lvl="1">
              <a:spcBef>
                <a:spcPct val="25000"/>
              </a:spcBef>
            </a:pPr>
            <a:r>
              <a:rPr lang="en-US" altLang="en-US" sz="2000" i="1" dirty="0">
                <a:solidFill>
                  <a:srgbClr val="3333FF"/>
                </a:solidFill>
              </a:rPr>
              <a:t>Feedback:</a:t>
            </a:r>
            <a:r>
              <a:rPr lang="en-US" altLang="en-US" sz="2000" dirty="0"/>
              <a:t> Output returned to evaluate or correct input </a:t>
            </a:r>
            <a:r>
              <a:rPr lang="en-US" altLang="en-US" sz="2000" dirty="0" smtClean="0"/>
              <a:t>stage</a:t>
            </a:r>
          </a:p>
          <a:p>
            <a:pPr>
              <a:spcBef>
                <a:spcPct val="25000"/>
              </a:spcBef>
            </a:pPr>
            <a:r>
              <a:rPr lang="en-US" altLang="en-US" sz="2400" dirty="0">
                <a:latin typeface="Arial" charset="0"/>
              </a:rPr>
              <a:t>An information system contains information about an </a:t>
            </a:r>
            <a:r>
              <a:rPr lang="en-US" altLang="en-US" sz="2400" dirty="0">
                <a:solidFill>
                  <a:schemeClr val="accent2">
                    <a:lumMod val="50000"/>
                  </a:schemeClr>
                </a:solidFill>
                <a:latin typeface="Arial" charset="0"/>
              </a:rPr>
              <a:t>organization</a:t>
            </a:r>
            <a:r>
              <a:rPr lang="en-US" altLang="en-US" sz="2400" dirty="0">
                <a:latin typeface="Arial" charset="0"/>
              </a:rPr>
              <a:t> and its surrounding </a:t>
            </a:r>
            <a:r>
              <a:rPr lang="en-US" altLang="en-US" sz="2400" dirty="0" smtClean="0">
                <a:solidFill>
                  <a:schemeClr val="accent2">
                    <a:lumMod val="50000"/>
                  </a:schemeClr>
                </a:solidFill>
                <a:latin typeface="Arial" charset="0"/>
              </a:rPr>
              <a:t>environment</a:t>
            </a:r>
            <a:r>
              <a:rPr lang="en-US" altLang="en-US" sz="2400" dirty="0" smtClean="0">
                <a:latin typeface="Arial" charset="0"/>
              </a:rPr>
              <a:t>.</a:t>
            </a:r>
          </a:p>
          <a:p>
            <a:pPr lvl="1">
              <a:spcBef>
                <a:spcPct val="25000"/>
              </a:spcBef>
            </a:pPr>
            <a:r>
              <a:rPr lang="en-US" altLang="en-US" sz="2000" dirty="0" smtClean="0">
                <a:latin typeface="Arial" charset="0"/>
              </a:rPr>
              <a:t>Environmental actors</a:t>
            </a:r>
          </a:p>
          <a:p>
            <a:pPr lvl="1">
              <a:spcBef>
                <a:spcPct val="25000"/>
              </a:spcBef>
            </a:pPr>
            <a:r>
              <a:rPr lang="en-US" altLang="en-US" sz="2000" dirty="0" smtClean="0">
                <a:latin typeface="Arial" charset="0"/>
              </a:rPr>
              <a:t>Customers</a:t>
            </a:r>
          </a:p>
          <a:p>
            <a:pPr lvl="1">
              <a:spcBef>
                <a:spcPct val="25000"/>
              </a:spcBef>
            </a:pPr>
            <a:r>
              <a:rPr lang="en-US" altLang="en-US" sz="2000" dirty="0" smtClean="0">
                <a:latin typeface="Arial" charset="0"/>
              </a:rPr>
              <a:t>Suppliers</a:t>
            </a:r>
          </a:p>
          <a:p>
            <a:pPr lvl="1">
              <a:spcBef>
                <a:spcPct val="25000"/>
              </a:spcBef>
            </a:pPr>
            <a:r>
              <a:rPr lang="en-US" altLang="en-US" sz="2000" dirty="0" smtClean="0">
                <a:latin typeface="Arial" charset="0"/>
              </a:rPr>
              <a:t>Competitors</a:t>
            </a:r>
          </a:p>
          <a:p>
            <a:pPr lvl="1">
              <a:spcBef>
                <a:spcPct val="25000"/>
              </a:spcBef>
            </a:pPr>
            <a:r>
              <a:rPr lang="en-US" altLang="en-US" sz="2000" dirty="0" smtClean="0">
                <a:latin typeface="Arial" charset="0"/>
              </a:rPr>
              <a:t>Stockholders</a:t>
            </a:r>
          </a:p>
          <a:p>
            <a:pPr lvl="1">
              <a:spcBef>
                <a:spcPct val="25000"/>
              </a:spcBef>
            </a:pPr>
            <a:r>
              <a:rPr lang="en-US" altLang="en-US" sz="2000" dirty="0">
                <a:latin typeface="Arial" charset="0"/>
              </a:rPr>
              <a:t>R</a:t>
            </a:r>
            <a:r>
              <a:rPr lang="en-US" altLang="en-US" sz="2000" dirty="0" smtClean="0">
                <a:latin typeface="Arial" charset="0"/>
              </a:rPr>
              <a:t>egulatory agencies</a:t>
            </a:r>
            <a:endParaRPr lang="en-US" altLang="en-US" sz="2000" dirty="0"/>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567365909"/>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5"/>
          <p:cNvSpPr>
            <a:spLocks noGrp="1"/>
          </p:cNvSpPr>
          <p:nvPr>
            <p:ph type="sldNum" sz="quarter" idx="11"/>
          </p:nvPr>
        </p:nvSpPr>
        <p:spPr/>
        <p:txBody>
          <a:bodyPr/>
          <a:lstStyle/>
          <a:p>
            <a:fld id="{4FDC7FBD-551D-BB42-91A7-8AF4D6A958F5}" type="slidenum">
              <a:rPr lang="en-US" altLang="en-US"/>
              <a:pPr/>
              <a:t>7</a:t>
            </a:fld>
            <a:endParaRPr lang="en-US" altLang="en-US"/>
          </a:p>
        </p:txBody>
      </p:sp>
      <p:sp>
        <p:nvSpPr>
          <p:cNvPr id="596996" name="Rectangle 4"/>
          <p:cNvSpPr>
            <a:spLocks noGrp="1" noChangeArrowheads="1"/>
          </p:cNvSpPr>
          <p:nvPr>
            <p:ph type="title"/>
          </p:nvPr>
        </p:nvSpPr>
        <p:spPr>
          <a:xfrm>
            <a:off x="304800" y="95976"/>
            <a:ext cx="8458200" cy="920750"/>
          </a:xfrm>
        </p:spPr>
        <p:txBody>
          <a:bodyPr/>
          <a:lstStyle/>
          <a:p>
            <a:r>
              <a:rPr lang="en-US" altLang="en-US" sz="4000" dirty="0"/>
              <a:t/>
            </a:r>
            <a:br>
              <a:rPr lang="en-US" altLang="en-US" sz="4000" dirty="0"/>
            </a:br>
            <a:r>
              <a:rPr lang="en-US" altLang="en-US" sz="4000" dirty="0" smtClean="0"/>
              <a:t>Interactions with Organization </a:t>
            </a:r>
            <a:endParaRPr lang="en-US" altLang="en-US" sz="4000" dirty="0"/>
          </a:p>
        </p:txBody>
      </p:sp>
      <p:graphicFrame>
        <p:nvGraphicFramePr>
          <p:cNvPr id="596999" name="Object 8"/>
          <p:cNvGraphicFramePr>
            <a:graphicFrameLocks noGrp="1" noChangeAspect="1"/>
          </p:cNvGraphicFramePr>
          <p:nvPr>
            <p:ph sz="half" idx="2"/>
            <p:extLst>
              <p:ext uri="{D42A27DB-BD31-4B8C-83A1-F6EECF244321}">
                <p14:modId xmlns:p14="http://schemas.microsoft.com/office/powerpoint/2010/main" val="1174606182"/>
              </p:ext>
            </p:extLst>
          </p:nvPr>
        </p:nvGraphicFramePr>
        <p:xfrm>
          <a:off x="845819" y="1150500"/>
          <a:ext cx="7376161" cy="5243526"/>
        </p:xfrm>
        <a:graphic>
          <a:graphicData uri="http://schemas.openxmlformats.org/presentationml/2006/ole">
            <mc:AlternateContent xmlns:mc="http://schemas.openxmlformats.org/markup-compatibility/2006">
              <mc:Choice xmlns:v="urn:schemas-microsoft-com:vml" Requires="v">
                <p:oleObj spid="_x0000_s658473" name="Image" r:id="rId4" imgW="9142857" imgH="6501587" progId="Photoshop.Image.7">
                  <p:embed/>
                </p:oleObj>
              </mc:Choice>
              <mc:Fallback>
                <p:oleObj name="Image" r:id="rId4" imgW="9142857" imgH="6501587" progId="Photoshop.Image.7">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5819" y="1150500"/>
                        <a:ext cx="7376161" cy="5243526"/>
                      </a:xfrm>
                      <a:prstGeom prst="rect">
                        <a:avLst/>
                      </a:prstGeom>
                      <a:noFill/>
                      <a:ln>
                        <a:noFill/>
                      </a:ln>
                      <a:effectLst/>
                    </p:spPr>
                  </p:pic>
                </p:oleObj>
              </mc:Fallback>
            </mc:AlternateContent>
          </a:graphicData>
        </a:graphic>
      </p:graphicFrame>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17805830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596999"/>
                                        </p:tgtEl>
                                        <p:attrNameLst>
                                          <p:attrName>style.visibility</p:attrName>
                                        </p:attrNameLst>
                                      </p:cBhvr>
                                      <p:to>
                                        <p:strVal val="visible"/>
                                      </p:to>
                                    </p:set>
                                    <p:anim calcmode="lin" valueType="num">
                                      <p:cBhvr>
                                        <p:cTn id="7" dur="1000" fill="hold"/>
                                        <p:tgtEl>
                                          <p:spTgt spid="596999"/>
                                        </p:tgtEl>
                                        <p:attrNameLst>
                                          <p:attrName>ppt_w</p:attrName>
                                        </p:attrNameLst>
                                      </p:cBhvr>
                                      <p:tavLst>
                                        <p:tav tm="0">
                                          <p:val>
                                            <p:strVal val="#ppt_w*0.70"/>
                                          </p:val>
                                        </p:tav>
                                        <p:tav tm="100000">
                                          <p:val>
                                            <p:strVal val="#ppt_w"/>
                                          </p:val>
                                        </p:tav>
                                      </p:tavLst>
                                    </p:anim>
                                    <p:anim calcmode="lin" valueType="num">
                                      <p:cBhvr>
                                        <p:cTn id="8" dur="1000" fill="hold"/>
                                        <p:tgtEl>
                                          <p:spTgt spid="596999"/>
                                        </p:tgtEl>
                                        <p:attrNameLst>
                                          <p:attrName>ppt_h</p:attrName>
                                        </p:attrNameLst>
                                      </p:cBhvr>
                                      <p:tavLst>
                                        <p:tav tm="0">
                                          <p:val>
                                            <p:strVal val="#ppt_h"/>
                                          </p:val>
                                        </p:tav>
                                        <p:tav tm="100000">
                                          <p:val>
                                            <p:strVal val="#ppt_h"/>
                                          </p:val>
                                        </p:tav>
                                      </p:tavLst>
                                    </p:anim>
                                    <p:animEffect transition="in" filter="fade">
                                      <p:cBhvr>
                                        <p:cTn id="9" dur="1000"/>
                                        <p:tgtEl>
                                          <p:spTgt spid="5969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3708E499-3269-BA4F-B3A2-92A4A9B56BF4}" type="slidenum">
              <a:rPr lang="en-US" altLang="en-US"/>
              <a:pPr/>
              <a:t>8</a:t>
            </a:fld>
            <a:endParaRPr lang="en-US" altLang="en-US"/>
          </a:p>
        </p:txBody>
      </p:sp>
      <p:sp>
        <p:nvSpPr>
          <p:cNvPr id="498693" name="Rectangle 5"/>
          <p:cNvSpPr>
            <a:spLocks noGrp="1" noChangeArrowheads="1"/>
          </p:cNvSpPr>
          <p:nvPr>
            <p:ph type="title"/>
          </p:nvPr>
        </p:nvSpPr>
        <p:spPr/>
        <p:txBody>
          <a:bodyPr/>
          <a:lstStyle/>
          <a:p>
            <a:r>
              <a:rPr lang="en-US" altLang="en-US" sz="3600" smtClean="0"/>
              <a:t>Role </a:t>
            </a:r>
            <a:r>
              <a:rPr lang="en-US" altLang="en-US" sz="3600" dirty="0"/>
              <a:t>of Information Systems in </a:t>
            </a:r>
            <a:r>
              <a:rPr lang="en-US" altLang="en-US" sz="3600" dirty="0" smtClean="0"/>
              <a:t>Business</a:t>
            </a:r>
            <a:endParaRPr lang="en-US" altLang="en-US" sz="3600" dirty="0"/>
          </a:p>
        </p:txBody>
      </p:sp>
      <p:sp>
        <p:nvSpPr>
          <p:cNvPr id="498694" name="Rectangle 6"/>
          <p:cNvSpPr>
            <a:spLocks noGrp="1" noChangeArrowheads="1"/>
          </p:cNvSpPr>
          <p:nvPr>
            <p:ph type="body" idx="1"/>
          </p:nvPr>
        </p:nvSpPr>
        <p:spPr>
          <a:xfrm>
            <a:off x="304800" y="1256666"/>
            <a:ext cx="8458200" cy="5410200"/>
          </a:xfrm>
        </p:spPr>
        <p:txBody>
          <a:bodyPr/>
          <a:lstStyle/>
          <a:p>
            <a:pPr>
              <a:lnSpc>
                <a:spcPct val="80000"/>
              </a:lnSpc>
            </a:pPr>
            <a:r>
              <a:rPr lang="en-US" altLang="en-US" sz="2800" dirty="0"/>
              <a:t>Information systems is transforming business</a:t>
            </a:r>
          </a:p>
          <a:p>
            <a:pPr lvl="1">
              <a:lnSpc>
                <a:spcPct val="80000"/>
              </a:lnSpc>
            </a:pPr>
            <a:r>
              <a:rPr lang="en-US" altLang="en-US" sz="2400" i="1" dirty="0">
                <a:solidFill>
                  <a:srgbClr val="3333FF"/>
                </a:solidFill>
              </a:rPr>
              <a:t>Mobile Digital Platforms</a:t>
            </a:r>
            <a:r>
              <a:rPr lang="en-US" altLang="en-US" sz="2400" dirty="0"/>
              <a:t> using wireless technology</a:t>
            </a:r>
          </a:p>
          <a:p>
            <a:pPr lvl="1">
              <a:lnSpc>
                <a:spcPct val="80000"/>
              </a:lnSpc>
            </a:pPr>
            <a:r>
              <a:rPr lang="en-US" altLang="en-US" sz="2400" dirty="0"/>
              <a:t>Internet, World Wide Web, and </a:t>
            </a:r>
            <a:r>
              <a:rPr lang="en-US" altLang="en-US" sz="2400" dirty="0" smtClean="0">
                <a:solidFill>
                  <a:schemeClr val="accent2">
                    <a:lumMod val="50000"/>
                  </a:schemeClr>
                </a:solidFill>
              </a:rPr>
              <a:t>E-commerce</a:t>
            </a:r>
          </a:p>
          <a:p>
            <a:pPr lvl="1">
              <a:lnSpc>
                <a:spcPct val="80000"/>
              </a:lnSpc>
            </a:pPr>
            <a:r>
              <a:rPr lang="en-US" altLang="en-US" sz="2400" i="1" dirty="0" smtClean="0">
                <a:solidFill>
                  <a:srgbClr val="3333FF"/>
                </a:solidFill>
              </a:rPr>
              <a:t>Cloud Computing</a:t>
            </a:r>
            <a:r>
              <a:rPr lang="en-US" altLang="en-US" sz="2400" dirty="0" smtClean="0"/>
              <a:t> business software uses Internet</a:t>
            </a:r>
          </a:p>
          <a:p>
            <a:pPr lvl="1">
              <a:lnSpc>
                <a:spcPct val="80000"/>
              </a:lnSpc>
            </a:pPr>
            <a:r>
              <a:rPr lang="en-US" altLang="en-US" sz="2400" dirty="0" smtClean="0"/>
              <a:t>Shifts </a:t>
            </a:r>
            <a:r>
              <a:rPr lang="en-US" altLang="en-US" sz="2400" dirty="0"/>
              <a:t>in media and advertising to WWW, </a:t>
            </a:r>
            <a:r>
              <a:rPr lang="en-US" altLang="en-US" sz="2000" dirty="0" err="1">
                <a:solidFill>
                  <a:srgbClr val="006600"/>
                </a:solidFill>
              </a:rPr>
              <a:t>google.com</a:t>
            </a:r>
            <a:endParaRPr lang="en-US" altLang="en-US" sz="2000" dirty="0">
              <a:solidFill>
                <a:srgbClr val="006600"/>
              </a:solidFill>
            </a:endParaRPr>
          </a:p>
          <a:p>
            <a:pPr lvl="1">
              <a:lnSpc>
                <a:spcPct val="80000"/>
              </a:lnSpc>
            </a:pPr>
            <a:r>
              <a:rPr lang="en-US" altLang="en-US" sz="2400" dirty="0"/>
              <a:t>Web 2.0 enables networked computing, </a:t>
            </a:r>
            <a:r>
              <a:rPr lang="en-US" altLang="en-US" sz="2000" dirty="0" err="1">
                <a:solidFill>
                  <a:srgbClr val="006600"/>
                </a:solidFill>
              </a:rPr>
              <a:t>zoho.com</a:t>
            </a:r>
            <a:endParaRPr lang="en-US" altLang="en-US" sz="2000" dirty="0">
              <a:solidFill>
                <a:srgbClr val="006600"/>
              </a:solidFill>
            </a:endParaRPr>
          </a:p>
          <a:p>
            <a:pPr lvl="1">
              <a:lnSpc>
                <a:spcPct val="80000"/>
              </a:lnSpc>
            </a:pPr>
            <a:r>
              <a:rPr lang="en-US" altLang="en-US" sz="2400" dirty="0" smtClean="0"/>
              <a:t>It provides opportunities for </a:t>
            </a:r>
            <a:r>
              <a:rPr lang="en-US" altLang="en-US" sz="2400" i="1" dirty="0" smtClean="0">
                <a:solidFill>
                  <a:schemeClr val="accent2">
                    <a:lumMod val="75000"/>
                  </a:schemeClr>
                </a:solidFill>
              </a:rPr>
              <a:t>Completive Advantage</a:t>
            </a:r>
            <a:endParaRPr lang="en-US" altLang="en-US" sz="2400" i="1" dirty="0">
              <a:solidFill>
                <a:schemeClr val="accent2">
                  <a:lumMod val="75000"/>
                </a:schemeClr>
              </a:solidFill>
            </a:endParaRPr>
          </a:p>
          <a:p>
            <a:pPr>
              <a:lnSpc>
                <a:spcPct val="80000"/>
              </a:lnSpc>
            </a:pPr>
            <a:r>
              <a:rPr lang="en-US" altLang="en-US" sz="2800" dirty="0"/>
              <a:t>Globalization opportunities</a:t>
            </a:r>
          </a:p>
          <a:p>
            <a:pPr lvl="1">
              <a:lnSpc>
                <a:spcPct val="80000"/>
              </a:lnSpc>
            </a:pPr>
            <a:r>
              <a:rPr lang="en-US" altLang="en-US" sz="2400" dirty="0"/>
              <a:t>Internet enables operating business on global scale</a:t>
            </a:r>
          </a:p>
          <a:p>
            <a:pPr>
              <a:lnSpc>
                <a:spcPct val="80000"/>
              </a:lnSpc>
            </a:pPr>
            <a:r>
              <a:rPr lang="en-US" altLang="en-US" sz="2800" dirty="0"/>
              <a:t>In the emerging, fully digital business firm</a:t>
            </a:r>
          </a:p>
          <a:p>
            <a:pPr lvl="1">
              <a:lnSpc>
                <a:spcPct val="80000"/>
              </a:lnSpc>
            </a:pPr>
            <a:r>
              <a:rPr lang="en-US" altLang="en-US" sz="2400" dirty="0"/>
              <a:t>Relationships are digitally enabled and mediated</a:t>
            </a:r>
          </a:p>
          <a:p>
            <a:pPr lvl="1">
              <a:lnSpc>
                <a:spcPct val="80000"/>
              </a:lnSpc>
            </a:pPr>
            <a:r>
              <a:rPr lang="en-US" altLang="en-US" sz="2400" dirty="0" smtClean="0"/>
              <a:t>Data connectivity achieved </a:t>
            </a:r>
            <a:r>
              <a:rPr lang="en-US" altLang="en-US" sz="2400" dirty="0"/>
              <a:t>using </a:t>
            </a:r>
            <a:r>
              <a:rPr lang="en-US" altLang="en-US" sz="2400" i="1" dirty="0">
                <a:solidFill>
                  <a:schemeClr val="accent2">
                    <a:lumMod val="75000"/>
                  </a:schemeClr>
                </a:solidFill>
              </a:rPr>
              <a:t>digital </a:t>
            </a:r>
            <a:r>
              <a:rPr lang="en-US" altLang="en-US" sz="2400" i="1" dirty="0" smtClean="0">
                <a:solidFill>
                  <a:schemeClr val="accent2">
                    <a:lumMod val="75000"/>
                  </a:schemeClr>
                </a:solidFill>
              </a:rPr>
              <a:t>networks</a:t>
            </a:r>
          </a:p>
          <a:p>
            <a:pPr lvl="1">
              <a:lnSpc>
                <a:spcPct val="80000"/>
              </a:lnSpc>
            </a:pPr>
            <a:r>
              <a:rPr lang="en-US" altLang="en-US" sz="2400" dirty="0" smtClean="0"/>
              <a:t>Time </a:t>
            </a:r>
            <a:r>
              <a:rPr lang="en-US" altLang="en-US" sz="2400" dirty="0"/>
              <a:t>shifting (24/7) and Space shifting (global)</a:t>
            </a:r>
          </a:p>
        </p:txBody>
      </p:sp>
      <p:sp>
        <p:nvSpPr>
          <p:cNvPr id="2" name="Footer Placeholder 1"/>
          <p:cNvSpPr>
            <a:spLocks noGrp="1"/>
          </p:cNvSpPr>
          <p:nvPr>
            <p:ph type="ftr" sz="quarter" idx="10"/>
          </p:nvPr>
        </p:nvSpPr>
        <p:spPr/>
        <p:txBody>
          <a:bodyPr/>
          <a:lstStyle/>
          <a:p>
            <a:r>
              <a:rPr lang="en-US" altLang="en-US" smtClean="0"/>
              <a:t>Copyright © 2018  R.M. Laurie</a:t>
            </a:r>
            <a:endParaRPr lang="en-US" altLang="en-US"/>
          </a:p>
        </p:txBody>
      </p:sp>
    </p:spTree>
    <p:extLst>
      <p:ext uri="{BB962C8B-B14F-4D97-AF65-F5344CB8AC3E}">
        <p14:creationId xmlns:p14="http://schemas.microsoft.com/office/powerpoint/2010/main" val="985045304"/>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6B81A022-DD4E-404E-9590-4BA82CA09EC4}" type="slidenum">
              <a:rPr lang="en-US" altLang="en-US"/>
              <a:pPr/>
              <a:t>9</a:t>
            </a:fld>
            <a:endParaRPr lang="en-US" altLang="en-US"/>
          </a:p>
        </p:txBody>
      </p:sp>
      <p:sp>
        <p:nvSpPr>
          <p:cNvPr id="496645" name="Rectangle 5"/>
          <p:cNvSpPr>
            <a:spLocks noGrp="1" noChangeArrowheads="1"/>
          </p:cNvSpPr>
          <p:nvPr>
            <p:ph type="title"/>
          </p:nvPr>
        </p:nvSpPr>
        <p:spPr/>
        <p:txBody>
          <a:bodyPr/>
          <a:lstStyle/>
          <a:p>
            <a:pPr>
              <a:lnSpc>
                <a:spcPct val="90000"/>
              </a:lnSpc>
            </a:pPr>
            <a:r>
              <a:rPr lang="en-US" altLang="en-US" sz="3600" dirty="0" smtClean="0"/>
              <a:t>Information Systems Business Examples</a:t>
            </a:r>
            <a:endParaRPr lang="en-US" altLang="en-US" sz="2400" dirty="0"/>
          </a:p>
        </p:txBody>
      </p:sp>
      <p:sp>
        <p:nvSpPr>
          <p:cNvPr id="496643" name="Rectangle 9"/>
          <p:cNvSpPr>
            <a:spLocks noGrp="1" noChangeArrowheads="1"/>
          </p:cNvSpPr>
          <p:nvPr>
            <p:ph type="body" idx="1"/>
          </p:nvPr>
        </p:nvSpPr>
        <p:spPr>
          <a:ln/>
        </p:spPr>
        <p:txBody>
          <a:bodyPr/>
          <a:lstStyle/>
          <a:p>
            <a:pPr marL="514350" indent="-457200">
              <a:spcBef>
                <a:spcPts val="72"/>
              </a:spcBef>
              <a:spcAft>
                <a:spcPts val="0"/>
              </a:spcAft>
            </a:pPr>
            <a:r>
              <a:rPr lang="en-US" altLang="en-US" i="1" dirty="0">
                <a:solidFill>
                  <a:schemeClr val="accent2">
                    <a:lumMod val="75000"/>
                  </a:schemeClr>
                </a:solidFill>
                <a:hlinkClick r:id="rId3" action="ppaction://hlinkfile"/>
              </a:rPr>
              <a:t>Walmart’s </a:t>
            </a:r>
            <a:r>
              <a:rPr lang="en-US" altLang="en-US" i="1" dirty="0" err="1">
                <a:solidFill>
                  <a:schemeClr val="accent2">
                    <a:lumMod val="75000"/>
                  </a:schemeClr>
                </a:solidFill>
                <a:hlinkClick r:id="rId3" action="ppaction://hlinkfile"/>
              </a:rPr>
              <a:t>RetailLink</a:t>
            </a:r>
            <a:r>
              <a:rPr lang="en-US" altLang="en-US" i="1" dirty="0">
                <a:solidFill>
                  <a:schemeClr val="accent2">
                    <a:lumMod val="75000"/>
                  </a:schemeClr>
                </a:solidFill>
                <a:hlinkClick r:id="rId3" action="ppaction://hlinkfile"/>
              </a:rPr>
              <a:t> </a:t>
            </a:r>
            <a:r>
              <a:rPr lang="en-US" altLang="en-US" dirty="0"/>
              <a:t>system links suppliers to stores for superior replenishment </a:t>
            </a:r>
            <a:r>
              <a:rPr lang="en-US" altLang="en-US" dirty="0" smtClean="0"/>
              <a:t>system</a:t>
            </a:r>
          </a:p>
          <a:p>
            <a:pPr marL="514350" indent="-457200">
              <a:spcBef>
                <a:spcPts val="72"/>
              </a:spcBef>
              <a:spcAft>
                <a:spcPts val="0"/>
              </a:spcAft>
            </a:pPr>
            <a:r>
              <a:rPr lang="en-US" altLang="en-US" i="1" dirty="0" smtClean="0">
                <a:solidFill>
                  <a:schemeClr val="accent2">
                    <a:lumMod val="75000"/>
                  </a:schemeClr>
                </a:solidFill>
                <a:hlinkClick r:id="rId4" action="ppaction://hlinkfile"/>
              </a:rPr>
              <a:t>Amazon’s </a:t>
            </a:r>
            <a:r>
              <a:rPr lang="en-US" altLang="en-US" dirty="0" smtClean="0">
                <a:solidFill>
                  <a:schemeClr val="accent2">
                    <a:lumMod val="75000"/>
                  </a:schemeClr>
                </a:solidFill>
                <a:hlinkClick r:id="rId4" action="ppaction://hlinkfile"/>
              </a:rPr>
              <a:t>Warehouse IT</a:t>
            </a:r>
            <a:r>
              <a:rPr lang="en-US" altLang="en-US" dirty="0" smtClean="0">
                <a:hlinkClick r:id="rId4" action="ppaction://hlinkfile"/>
              </a:rPr>
              <a:t> </a:t>
            </a:r>
            <a:r>
              <a:rPr lang="en-US" altLang="en-US" dirty="0" smtClean="0"/>
              <a:t>robotic assistant system links suppliers to stores</a:t>
            </a:r>
            <a:endParaRPr lang="en-US" altLang="en-US" sz="1200" dirty="0"/>
          </a:p>
          <a:p>
            <a:pPr marL="514350" indent="-457200">
              <a:spcBef>
                <a:spcPts val="72"/>
              </a:spcBef>
              <a:spcAft>
                <a:spcPts val="0"/>
              </a:spcAft>
            </a:pPr>
            <a:r>
              <a:rPr lang="en-US" altLang="en-US" sz="2600" dirty="0" smtClean="0">
                <a:solidFill>
                  <a:srgbClr val="A50021"/>
                </a:solidFill>
                <a:hlinkClick r:id="rId5"/>
              </a:rPr>
              <a:t>Synergy </a:t>
            </a:r>
            <a:r>
              <a:rPr lang="en-US" altLang="en-US" sz="2600" dirty="0">
                <a:solidFill>
                  <a:srgbClr val="A50021"/>
                </a:solidFill>
                <a:hlinkClick r:id="rId5"/>
              </a:rPr>
              <a:t>Sports </a:t>
            </a:r>
            <a:r>
              <a:rPr lang="en-US" altLang="en-US" sz="2600" dirty="0" smtClean="0">
                <a:solidFill>
                  <a:srgbClr val="A50021"/>
                </a:solidFill>
                <a:hlinkClick r:id="rId5"/>
              </a:rPr>
              <a:t>Technology</a:t>
            </a:r>
            <a:r>
              <a:rPr lang="en-US" altLang="en-US" sz="2600" dirty="0" smtClean="0"/>
              <a:t> tags game video with </a:t>
            </a:r>
            <a:r>
              <a:rPr lang="en-US" altLang="en-US" sz="2600" dirty="0"/>
              <a:t>descriptive categories and allows coaches </a:t>
            </a:r>
            <a:r>
              <a:rPr lang="en-US" altLang="en-US" sz="2600" dirty="0" smtClean="0"/>
              <a:t>and players to </a:t>
            </a:r>
            <a:r>
              <a:rPr lang="en-US" altLang="en-US" sz="2600" dirty="0"/>
              <a:t>stream game footage from Web</a:t>
            </a:r>
          </a:p>
          <a:p>
            <a:pPr lvl="1"/>
            <a:r>
              <a:rPr lang="en-US" altLang="en-US" sz="2200" dirty="0" smtClean="0">
                <a:solidFill>
                  <a:srgbClr val="A50021"/>
                </a:solidFill>
              </a:rPr>
              <a:t>Problem</a:t>
            </a:r>
            <a:r>
              <a:rPr lang="en-US" altLang="en-US" sz="2200" dirty="0">
                <a:solidFill>
                  <a:srgbClr val="A50021"/>
                </a:solidFill>
              </a:rPr>
              <a:t>:</a:t>
            </a:r>
            <a:r>
              <a:rPr lang="en-US" altLang="en-US" sz="2200" dirty="0"/>
              <a:t> Lack of hard data usable in decision-making processes in competitive </a:t>
            </a:r>
            <a:r>
              <a:rPr lang="en-US" altLang="en-US" sz="2200" dirty="0" smtClean="0"/>
              <a:t>basketball</a:t>
            </a:r>
            <a:endParaRPr lang="en-US" altLang="en-US" sz="2200" dirty="0"/>
          </a:p>
          <a:p>
            <a:pPr lvl="1"/>
            <a:r>
              <a:rPr lang="en-US" altLang="en-US" sz="2200" dirty="0">
                <a:solidFill>
                  <a:srgbClr val="A50021"/>
                </a:solidFill>
              </a:rPr>
              <a:t>Solutions: Developed a new system</a:t>
            </a:r>
            <a:r>
              <a:rPr lang="en-US" altLang="en-US" sz="2200" dirty="0"/>
              <a:t> designed to collect and organize data using game video </a:t>
            </a:r>
            <a:r>
              <a:rPr lang="en-US" altLang="en-US" sz="2200" dirty="0" smtClean="0"/>
              <a:t>clips</a:t>
            </a:r>
            <a:endParaRPr lang="en-US" altLang="en-US" sz="2200" dirty="0"/>
          </a:p>
        </p:txBody>
      </p:sp>
      <p:sp>
        <p:nvSpPr>
          <p:cNvPr id="2" name="Footer Placeholder 1"/>
          <p:cNvSpPr>
            <a:spLocks noGrp="1"/>
          </p:cNvSpPr>
          <p:nvPr>
            <p:ph type="ftr" sz="quarter" idx="10"/>
          </p:nvPr>
        </p:nvSpPr>
        <p:spPr/>
        <p:txBody>
          <a:bodyPr/>
          <a:lstStyle/>
          <a:p>
            <a:r>
              <a:rPr lang="en-US" altLang="en-US" smtClean="0"/>
              <a:t>Copyright © 2018  R.M. </a:t>
            </a:r>
            <a:r>
              <a:rPr lang="en-US" altLang="en-US" dirty="0" smtClean="0"/>
              <a:t>Laurie</a:t>
            </a:r>
            <a:endParaRPr lang="en-US" altLang="en-US" dirty="0"/>
          </a:p>
        </p:txBody>
      </p:sp>
    </p:spTree>
    <p:extLst>
      <p:ext uri="{BB962C8B-B14F-4D97-AF65-F5344CB8AC3E}">
        <p14:creationId xmlns:p14="http://schemas.microsoft.com/office/powerpoint/2010/main" val="341603461"/>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Violet_RML">
  <a:themeElements>
    <a:clrScheme name="">
      <a:dk1>
        <a:srgbClr val="000000"/>
      </a:dk1>
      <a:lt1>
        <a:srgbClr val="FFFFCC"/>
      </a:lt1>
      <a:dk2>
        <a:srgbClr val="4D4D4D"/>
      </a:dk2>
      <a:lt2>
        <a:srgbClr val="FFFFCC"/>
      </a:lt2>
      <a:accent1>
        <a:srgbClr val="FFCC00"/>
      </a:accent1>
      <a:accent2>
        <a:srgbClr val="6666FF"/>
      </a:accent2>
      <a:accent3>
        <a:srgbClr val="FFFFE2"/>
      </a:accent3>
      <a:accent4>
        <a:srgbClr val="000000"/>
      </a:accent4>
      <a:accent5>
        <a:srgbClr val="FFE2AA"/>
      </a:accent5>
      <a:accent6>
        <a:srgbClr val="5C5CE7"/>
      </a:accent6>
      <a:hlink>
        <a:srgbClr val="CC0000"/>
      </a:hlink>
      <a:folHlink>
        <a:srgbClr val="990066"/>
      </a:folHlink>
    </a:clrScheme>
    <a:fontScheme name="Violet_RML">
      <a:majorFont>
        <a:latin typeface="Impact"/>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miter lim="800000"/>
          <a:headEnd type="none" w="sm" len="sm"/>
          <a:tailEnd type="none" w="sm" len="sm"/>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0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miter lim="800000"/>
          <a:headEnd type="none" w="sm" len="sm"/>
          <a:tailEnd type="none" w="sm" len="sm"/>
        </a:ln>
        <a:effectLst/>
        <a:extLst>
          <a:ext uri="{AF507438-7753-43E0-B8FC-AC1667EBCBE1}">
            <a14:hiddenEffects xmlns:a14="http://schemas.microsoft.com/office/drawing/2010/main">
              <a:effectLst>
                <a:outerShdw blurRad="63500" dist="35921" dir="2700000" algn="ctr" rotWithShape="0">
                  <a:schemeClr val="bg2"/>
                </a:outerShdw>
              </a:effectLst>
            </a14:hiddenEffects>
          </a:ext>
        </a:ex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000" b="0" i="0" u="none" strike="noStrike" cap="none" normalizeH="0" baseline="0">
            <a:ln>
              <a:noFill/>
            </a:ln>
            <a:solidFill>
              <a:schemeClr val="tx1"/>
            </a:solidFill>
            <a:effectLst/>
            <a:latin typeface="Arial" charset="0"/>
          </a:defRPr>
        </a:defPPr>
      </a:lstStyle>
    </a:lnDef>
  </a:objectDefaults>
  <a:extraClrSchemeLst>
    <a:extraClrScheme>
      <a:clrScheme name="Violet_RML 1">
        <a:dk1>
          <a:srgbClr val="000000"/>
        </a:dk1>
        <a:lt1>
          <a:srgbClr val="FFFFFF"/>
        </a:lt1>
        <a:dk2>
          <a:srgbClr val="990066"/>
        </a:dk2>
        <a:lt2>
          <a:srgbClr val="00CCCC"/>
        </a:lt2>
        <a:accent1>
          <a:srgbClr val="D60093"/>
        </a:accent1>
        <a:accent2>
          <a:srgbClr val="FFFF66"/>
        </a:accent2>
        <a:accent3>
          <a:srgbClr val="CAAAB8"/>
        </a:accent3>
        <a:accent4>
          <a:srgbClr val="DADADA"/>
        </a:accent4>
        <a:accent5>
          <a:srgbClr val="E8AAC8"/>
        </a:accent5>
        <a:accent6>
          <a:srgbClr val="E7E75C"/>
        </a:accent6>
        <a:hlink>
          <a:srgbClr val="FF9933"/>
        </a:hlink>
        <a:folHlink>
          <a:srgbClr val="FFCCFF"/>
        </a:folHlink>
      </a:clrScheme>
      <a:clrMap bg1="dk2" tx1="lt1" bg2="dk1" tx2="lt2" accent1="accent1" accent2="accent2" accent3="accent3" accent4="accent4" accent5="accent5" accent6="accent6" hlink="hlink" folHlink="folHlink"/>
    </a:extraClrScheme>
    <a:extraClrScheme>
      <a:clrScheme name="Violet_RML 2">
        <a:dk1>
          <a:srgbClr val="000000"/>
        </a:dk1>
        <a:lt1>
          <a:srgbClr val="FFFFCC"/>
        </a:lt1>
        <a:dk2>
          <a:srgbClr val="996600"/>
        </a:dk2>
        <a:lt2>
          <a:srgbClr val="FFFFCC"/>
        </a:lt2>
        <a:accent1>
          <a:srgbClr val="FFCC00"/>
        </a:accent1>
        <a:accent2>
          <a:srgbClr val="6666FF"/>
        </a:accent2>
        <a:accent3>
          <a:srgbClr val="FFFFE2"/>
        </a:accent3>
        <a:accent4>
          <a:srgbClr val="000000"/>
        </a:accent4>
        <a:accent5>
          <a:srgbClr val="FFE2AA"/>
        </a:accent5>
        <a:accent6>
          <a:srgbClr val="5C5CE7"/>
        </a:accent6>
        <a:hlink>
          <a:srgbClr val="999933"/>
        </a:hlink>
        <a:folHlink>
          <a:srgbClr val="990066"/>
        </a:folHlink>
      </a:clrScheme>
      <a:clrMap bg1="lt1" tx1="dk1" bg2="lt2" tx2="dk2" accent1="accent1" accent2="accent2" accent3="accent3" accent4="accent4" accent5="accent5" accent6="accent6" hlink="hlink" folHlink="folHlink"/>
    </a:extraClrScheme>
    <a:extraClrScheme>
      <a:clrScheme name="Violet_RML 3">
        <a:dk1>
          <a:srgbClr val="000000"/>
        </a:dk1>
        <a:lt1>
          <a:srgbClr val="FFFFFF"/>
        </a:lt1>
        <a:dk2>
          <a:srgbClr val="000000"/>
        </a:dk2>
        <a:lt2>
          <a:srgbClr val="FFFFFF"/>
        </a:lt2>
        <a:accent1>
          <a:srgbClr val="EAEAEA"/>
        </a:accent1>
        <a:accent2>
          <a:srgbClr val="969696"/>
        </a:accent2>
        <a:accent3>
          <a:srgbClr val="FFFFFF"/>
        </a:accent3>
        <a:accent4>
          <a:srgbClr val="000000"/>
        </a:accent4>
        <a:accent5>
          <a:srgbClr val="F3F3F3"/>
        </a:accent5>
        <a:accent6>
          <a:srgbClr val="878787"/>
        </a:accent6>
        <a:hlink>
          <a:srgbClr val="5F5F5F"/>
        </a:hlink>
        <a:folHlink>
          <a:srgbClr val="CBCBCB"/>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7100</TotalTime>
  <Words>3372</Words>
  <Application>Microsoft Macintosh PowerPoint</Application>
  <PresentationFormat>On-screen Show (4:3)</PresentationFormat>
  <Paragraphs>310</Paragraphs>
  <Slides>20</Slides>
  <Notes>17</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20</vt:i4>
      </vt:variant>
    </vt:vector>
  </HeadingPairs>
  <TitlesOfParts>
    <vt:vector size="29" baseType="lpstr">
      <vt:lpstr>Arial Unicode MS</vt:lpstr>
      <vt:lpstr>Lucida Console</vt:lpstr>
      <vt:lpstr>Arial</vt:lpstr>
      <vt:lpstr>Impact</vt:lpstr>
      <vt:lpstr>Times New Roman</vt:lpstr>
      <vt:lpstr>Wingdings</vt:lpstr>
      <vt:lpstr>Violet_RML</vt:lpstr>
      <vt:lpstr>Microsoft ClipArt Gallery</vt:lpstr>
      <vt:lpstr>Image</vt:lpstr>
      <vt:lpstr>IFSM300: Information Systems in Organizations</vt:lpstr>
      <vt:lpstr>Chapter 1: What is an Information System?</vt:lpstr>
      <vt:lpstr>Brief History of Computers</vt:lpstr>
      <vt:lpstr>Electronic Semi-Conductor Computers</vt:lpstr>
      <vt:lpstr>Perspectives on Information Systems</vt:lpstr>
      <vt:lpstr>Activities of an Information System</vt:lpstr>
      <vt:lpstr> Interactions with Organization </vt:lpstr>
      <vt:lpstr>Role of Information Systems in Business</vt:lpstr>
      <vt:lpstr>Information Systems Business Examples</vt:lpstr>
      <vt:lpstr>Chapter 7: Does IT Matter?</vt:lpstr>
      <vt:lpstr>IT Should Enable Corporate Strategy &amp; Goals</vt:lpstr>
      <vt:lpstr>Porter’s Value Chain Model </vt:lpstr>
      <vt:lpstr>Porter’s 5 Forces Model</vt:lpstr>
      <vt:lpstr>Generic Strategies for Competitive Forces</vt:lpstr>
      <vt:lpstr>Business Process Management Systems</vt:lpstr>
      <vt:lpstr>E-Commerce: New Efficiencies B2B </vt:lpstr>
      <vt:lpstr>E-Commerce: New Efficiencies B2B </vt:lpstr>
      <vt:lpstr>Decision Support Systems</vt:lpstr>
      <vt:lpstr>The Internet and Organizations</vt:lpstr>
      <vt:lpstr>Videos to View</vt:lpstr>
    </vt:vector>
  </TitlesOfParts>
  <Manager/>
  <Company/>
  <LinksUpToDate>false</LinksUpToDate>
  <SharedDoc>false</SharedDoc>
  <HyperlinkBase/>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IFSM300</dc:title>
  <dc:subject>Intro</dc:subject>
  <dc:creator>Robert Laurie</dc:creator>
  <cp:keywords/>
  <dc:description/>
  <cp:lastModifiedBy>Robert Laurie</cp:lastModifiedBy>
  <cp:revision>319</cp:revision>
  <cp:lastPrinted>2018-01-09T19:08:58Z</cp:lastPrinted>
  <dcterms:created xsi:type="dcterms:W3CDTF">1999-10-06T03:08:35Z</dcterms:created>
  <dcterms:modified xsi:type="dcterms:W3CDTF">2018-01-09T19:10:02Z</dcterms:modified>
  <cp:category/>
</cp:coreProperties>
</file>

<file path=docProps/thumbnail.jpeg>
</file>